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83"/>
  </p:notesMasterIdLst>
  <p:sldIdLst>
    <p:sldId id="337" r:id="rId2"/>
    <p:sldId id="338" r:id="rId3"/>
    <p:sldId id="256" r:id="rId4"/>
    <p:sldId id="328" r:id="rId5"/>
    <p:sldId id="339" r:id="rId6"/>
    <p:sldId id="340" r:id="rId7"/>
    <p:sldId id="259" r:id="rId8"/>
    <p:sldId id="317" r:id="rId9"/>
    <p:sldId id="309" r:id="rId10"/>
    <p:sldId id="262" r:id="rId11"/>
    <p:sldId id="343" r:id="rId12"/>
    <p:sldId id="333" r:id="rId13"/>
    <p:sldId id="310" r:id="rId14"/>
    <p:sldId id="315" r:id="rId15"/>
    <p:sldId id="263" r:id="rId16"/>
    <p:sldId id="264" r:id="rId17"/>
    <p:sldId id="346" r:id="rId18"/>
    <p:sldId id="316" r:id="rId19"/>
    <p:sldId id="267" r:id="rId20"/>
    <p:sldId id="268" r:id="rId21"/>
    <p:sldId id="269" r:id="rId22"/>
    <p:sldId id="344" r:id="rId23"/>
    <p:sldId id="270" r:id="rId24"/>
    <p:sldId id="345" r:id="rId25"/>
    <p:sldId id="271" r:id="rId26"/>
    <p:sldId id="272" r:id="rId27"/>
    <p:sldId id="273" r:id="rId28"/>
    <p:sldId id="341" r:id="rId29"/>
    <p:sldId id="274" r:id="rId30"/>
    <p:sldId id="275" r:id="rId31"/>
    <p:sldId id="276" r:id="rId32"/>
    <p:sldId id="277" r:id="rId33"/>
    <p:sldId id="279" r:id="rId34"/>
    <p:sldId id="355" r:id="rId35"/>
    <p:sldId id="334" r:id="rId36"/>
    <p:sldId id="280" r:id="rId37"/>
    <p:sldId id="281" r:id="rId38"/>
    <p:sldId id="314" r:id="rId39"/>
    <p:sldId id="282" r:id="rId40"/>
    <p:sldId id="330" r:id="rId41"/>
    <p:sldId id="283" r:id="rId42"/>
    <p:sldId id="284" r:id="rId43"/>
    <p:sldId id="311" r:id="rId44"/>
    <p:sldId id="287" r:id="rId45"/>
    <p:sldId id="325" r:id="rId46"/>
    <p:sldId id="329" r:id="rId47"/>
    <p:sldId id="296" r:id="rId48"/>
    <p:sldId id="347" r:id="rId49"/>
    <p:sldId id="349" r:id="rId50"/>
    <p:sldId id="350" r:id="rId51"/>
    <p:sldId id="351" r:id="rId52"/>
    <p:sldId id="326" r:id="rId53"/>
    <p:sldId id="297" r:id="rId54"/>
    <p:sldId id="352" r:id="rId55"/>
    <p:sldId id="299" r:id="rId56"/>
    <p:sldId id="354" r:id="rId57"/>
    <p:sldId id="331" r:id="rId58"/>
    <p:sldId id="327" r:id="rId59"/>
    <p:sldId id="320" r:id="rId60"/>
    <p:sldId id="321" r:id="rId61"/>
    <p:sldId id="332" r:id="rId62"/>
    <p:sldId id="322" r:id="rId63"/>
    <p:sldId id="323" r:id="rId64"/>
    <p:sldId id="324" r:id="rId65"/>
    <p:sldId id="301" r:id="rId66"/>
    <p:sldId id="302" r:id="rId67"/>
    <p:sldId id="303" r:id="rId68"/>
    <p:sldId id="304" r:id="rId69"/>
    <p:sldId id="305" r:id="rId70"/>
    <p:sldId id="306" r:id="rId71"/>
    <p:sldId id="298" r:id="rId72"/>
    <p:sldId id="285" r:id="rId73"/>
    <p:sldId id="257" r:id="rId74"/>
    <p:sldId id="258" r:id="rId75"/>
    <p:sldId id="290" r:id="rId76"/>
    <p:sldId id="292" r:id="rId77"/>
    <p:sldId id="312" r:id="rId78"/>
    <p:sldId id="342" r:id="rId79"/>
    <p:sldId id="353" r:id="rId80"/>
    <p:sldId id="335" r:id="rId81"/>
    <p:sldId id="336" r:id="rId8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902030302020204" pitchFamily="66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902030302020204" pitchFamily="66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902030302020204" pitchFamily="66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902030302020204" pitchFamily="66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902030302020204" pitchFamily="66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omic Sans MS" panose="030F0902030302020204" pitchFamily="66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omic Sans MS" panose="030F0902030302020204" pitchFamily="66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omic Sans MS" panose="030F0902030302020204" pitchFamily="66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omic Sans MS" panose="030F0902030302020204" pitchFamily="66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046"/>
    <p:restoredTop sz="91521"/>
  </p:normalViewPr>
  <p:slideViewPr>
    <p:cSldViewPr>
      <p:cViewPr varScale="1">
        <p:scale>
          <a:sx n="97" d="100"/>
          <a:sy n="97" d="100"/>
        </p:scale>
        <p:origin x="1096" y="2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000"/>
    </p:cViewPr>
  </p:sorterViewPr>
  <p:notesViewPr>
    <p:cSldViewPr>
      <p:cViewPr varScale="1">
        <p:scale>
          <a:sx n="90" d="100"/>
          <a:sy n="90" d="100"/>
        </p:scale>
        <p:origin x="-2216" y="-11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presProps" Target="presProps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tableStyles" Target="tableStyles.xml"/><Relationship Id="rId61" Type="http://schemas.openxmlformats.org/officeDocument/2006/relationships/slide" Target="slides/slide60.xml"/><Relationship Id="rId82" Type="http://schemas.openxmlformats.org/officeDocument/2006/relationships/slide" Target="slides/slide8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52EBC884-41E7-2E45-9DA0-170323EE3A8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omic Sans MS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91555DFE-7A8B-0E47-8978-B054E7F4676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omic Sans MS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1612DFCE-A62D-884D-8672-507FA7E2D6AF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5" name="Rectangle 5">
            <a:extLst>
              <a:ext uri="{FF2B5EF4-FFF2-40B4-BE49-F238E27FC236}">
                <a16:creationId xmlns:a16="http://schemas.microsoft.com/office/drawing/2014/main" id="{27A3733D-8ED8-E648-8C75-BB57F8C8B386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</a:t>
            </a:r>
            <a:r>
              <a:rPr lang="en-US" altLang="ja-JP" noProof="0"/>
              <a:t> </a:t>
            </a:r>
            <a:r>
              <a:rPr lang="ja-JP" altLang="en-US" noProof="0"/>
              <a:t>テキストの書式設定</a:t>
            </a:r>
            <a:endParaRPr lang="en-US" altLang="ja-JP" noProof="0"/>
          </a:p>
          <a:p>
            <a:pPr lvl="1"/>
            <a:r>
              <a:rPr lang="ja-JP" altLang="en-US" noProof="0"/>
              <a:t>第</a:t>
            </a:r>
            <a:r>
              <a:rPr lang="en-US" altLang="ja-JP" noProof="0"/>
              <a:t> 2 </a:t>
            </a:r>
            <a:r>
              <a:rPr lang="ja-JP" altLang="en-US" noProof="0"/>
              <a:t>レベル</a:t>
            </a:r>
            <a:endParaRPr lang="en-US" altLang="ja-JP" noProof="0"/>
          </a:p>
          <a:p>
            <a:pPr lvl="2"/>
            <a:r>
              <a:rPr lang="ja-JP" altLang="en-US" noProof="0"/>
              <a:t>第</a:t>
            </a:r>
            <a:r>
              <a:rPr lang="en-US" altLang="ja-JP" noProof="0"/>
              <a:t> 3 </a:t>
            </a:r>
            <a:r>
              <a:rPr lang="ja-JP" altLang="en-US" noProof="0"/>
              <a:t>レベル</a:t>
            </a:r>
            <a:endParaRPr lang="en-US" altLang="ja-JP" noProof="0"/>
          </a:p>
          <a:p>
            <a:pPr lvl="3"/>
            <a:r>
              <a:rPr lang="ja-JP" altLang="en-US" noProof="0"/>
              <a:t>第</a:t>
            </a:r>
            <a:r>
              <a:rPr lang="en-US" altLang="ja-JP" noProof="0"/>
              <a:t> 4 </a:t>
            </a:r>
            <a:r>
              <a:rPr lang="ja-JP" altLang="en-US" noProof="0"/>
              <a:t>レベル</a:t>
            </a:r>
            <a:endParaRPr lang="en-US" altLang="ja-JP" noProof="0"/>
          </a:p>
          <a:p>
            <a:pPr lvl="4"/>
            <a:r>
              <a:rPr lang="ja-JP" altLang="en-US" noProof="0"/>
              <a:t>第</a:t>
            </a:r>
            <a:r>
              <a:rPr lang="en-US" altLang="ja-JP" noProof="0"/>
              <a:t> 5 </a:t>
            </a:r>
            <a:r>
              <a:rPr lang="ja-JP" altLang="en-US" noProof="0"/>
              <a:t>レベル</a:t>
            </a:r>
          </a:p>
        </p:txBody>
      </p:sp>
      <p:sp>
        <p:nvSpPr>
          <p:cNvPr id="10246" name="Rectangle 6">
            <a:extLst>
              <a:ext uri="{FF2B5EF4-FFF2-40B4-BE49-F238E27FC236}">
                <a16:creationId xmlns:a16="http://schemas.microsoft.com/office/drawing/2014/main" id="{7ADEDE29-7331-894D-8EF7-DBD8DA31647C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omic Sans MS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47" name="Rectangle 7">
            <a:extLst>
              <a:ext uri="{FF2B5EF4-FFF2-40B4-BE49-F238E27FC236}">
                <a16:creationId xmlns:a16="http://schemas.microsoft.com/office/drawing/2014/main" id="{6705FCF4-FC4E-8B4B-AFEA-258FADA18B0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6C6DC1A-F538-6546-B6AB-8EF3EDAA3BC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omic Sans MS" pitchFamily="-109" charset="0"/>
        <a:ea typeface="ＭＳ Ｐゴシック" pitchFamily="-109" charset="-128"/>
        <a:cs typeface="ＭＳ Ｐゴシック" pitchFamily="-109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omic Sans MS" pitchFamily="-109" charset="0"/>
        <a:ea typeface="ＭＳ Ｐゴシック" pitchFamily="-109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omic Sans MS" pitchFamily="-109" charset="0"/>
        <a:ea typeface="ＭＳ Ｐゴシック" pitchFamily="-109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omic Sans MS" pitchFamily="-109" charset="0"/>
        <a:ea typeface="ＭＳ Ｐゴシック" pitchFamily="-109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omic Sans MS" pitchFamily="-109" charset="0"/>
        <a:ea typeface="ＭＳ Ｐゴシック" pitchFamily="-109" charset="-128"/>
        <a:cs typeface="+mn-cs"/>
      </a:defRPr>
    </a:lvl5pPr>
    <a:lvl6pPr marL="22860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>
            <a:extLst>
              <a:ext uri="{FF2B5EF4-FFF2-40B4-BE49-F238E27FC236}">
                <a16:creationId xmlns:a16="http://schemas.microsoft.com/office/drawing/2014/main" id="{41CC077A-E93D-6A48-8B28-47A14A64AE2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2F1090D6-E27A-7D4C-A321-50DAA69CC852}" type="slidenum">
              <a:rPr lang="en-US" altLang="ja-JP" sz="1200" smtClean="0"/>
              <a:pPr/>
              <a:t>2</a:t>
            </a:fld>
            <a:endParaRPr lang="en-US" altLang="ja-JP" sz="1200"/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EB5D1795-7A93-8140-9627-52C99723806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4D269180-CB09-094E-B43F-F056AC2C60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7">
            <a:extLst>
              <a:ext uri="{FF2B5EF4-FFF2-40B4-BE49-F238E27FC236}">
                <a16:creationId xmlns:a16="http://schemas.microsoft.com/office/drawing/2014/main" id="{7278BBAA-ECB1-434D-975F-8227DB39C4A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AC7CFFE5-E479-B246-A306-05B6B58288ED}" type="slidenum">
              <a:rPr lang="en-US" altLang="ja-JP" sz="1200" smtClean="0"/>
              <a:pPr/>
              <a:t>13</a:t>
            </a:fld>
            <a:endParaRPr lang="en-US" altLang="ja-JP" sz="1200"/>
          </a:p>
        </p:txBody>
      </p:sp>
      <p:sp>
        <p:nvSpPr>
          <p:cNvPr id="38914" name="Rectangle 2">
            <a:extLst>
              <a:ext uri="{FF2B5EF4-FFF2-40B4-BE49-F238E27FC236}">
                <a16:creationId xmlns:a16="http://schemas.microsoft.com/office/drawing/2014/main" id="{958166BC-FD0F-8E41-9B34-7586E775BF5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176B27A3-EA6E-7B46-B578-D9B8AAADA0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kumimoji="0" lang="ja-JP" altLang="en-US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7">
            <a:extLst>
              <a:ext uri="{FF2B5EF4-FFF2-40B4-BE49-F238E27FC236}">
                <a16:creationId xmlns:a16="http://schemas.microsoft.com/office/drawing/2014/main" id="{FB9AA6ED-CF46-084E-AFA4-46445EDF1DD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9643B08D-986D-364A-864A-945BE8D99C04}" type="slidenum">
              <a:rPr lang="en-US" altLang="ja-JP" sz="1200" smtClean="0"/>
              <a:pPr/>
              <a:t>14</a:t>
            </a:fld>
            <a:endParaRPr lang="en-US" altLang="ja-JP" sz="1200"/>
          </a:p>
        </p:txBody>
      </p:sp>
      <p:sp>
        <p:nvSpPr>
          <p:cNvPr id="40962" name="Rectangle 2">
            <a:extLst>
              <a:ext uri="{FF2B5EF4-FFF2-40B4-BE49-F238E27FC236}">
                <a16:creationId xmlns:a16="http://schemas.microsoft.com/office/drawing/2014/main" id="{A9878B2E-E068-A341-A9F4-84703CCEAE7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148118D2-2B28-9A40-A213-B728B97593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kumimoji="0" lang="ja-JP" altLang="en-US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7">
            <a:extLst>
              <a:ext uri="{FF2B5EF4-FFF2-40B4-BE49-F238E27FC236}">
                <a16:creationId xmlns:a16="http://schemas.microsoft.com/office/drawing/2014/main" id="{46C370A1-3403-5647-AAEA-3B114EF7F81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39691741-3FE2-3D4C-9023-30DD646371CF}" type="slidenum">
              <a:rPr lang="en-US" altLang="ja-JP" sz="1200" smtClean="0"/>
              <a:pPr/>
              <a:t>15</a:t>
            </a:fld>
            <a:endParaRPr lang="en-US" altLang="ja-JP" sz="1200"/>
          </a:p>
        </p:txBody>
      </p:sp>
      <p:sp>
        <p:nvSpPr>
          <p:cNvPr id="43010" name="Rectangle 2">
            <a:extLst>
              <a:ext uri="{FF2B5EF4-FFF2-40B4-BE49-F238E27FC236}">
                <a16:creationId xmlns:a16="http://schemas.microsoft.com/office/drawing/2014/main" id="{71541B1F-8CA1-7E46-A555-443C9723006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9D44026D-24E4-C54A-904A-53491597D7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7">
            <a:extLst>
              <a:ext uri="{FF2B5EF4-FFF2-40B4-BE49-F238E27FC236}">
                <a16:creationId xmlns:a16="http://schemas.microsoft.com/office/drawing/2014/main" id="{86967CD1-0399-6C49-82FA-E8A680A118A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C87BCCCF-060E-664D-A05D-4A40DD90C61A}" type="slidenum">
              <a:rPr lang="en-US" altLang="ja-JP" sz="1200" smtClean="0"/>
              <a:pPr/>
              <a:t>16</a:t>
            </a:fld>
            <a:endParaRPr lang="en-US" altLang="ja-JP" sz="1200"/>
          </a:p>
        </p:txBody>
      </p:sp>
      <p:sp>
        <p:nvSpPr>
          <p:cNvPr id="45058" name="Rectangle 2">
            <a:extLst>
              <a:ext uri="{FF2B5EF4-FFF2-40B4-BE49-F238E27FC236}">
                <a16:creationId xmlns:a16="http://schemas.microsoft.com/office/drawing/2014/main" id="{B111B934-7EDD-134E-A895-5682F642BC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AA3D68BA-F305-2343-B789-DD9FC0AA5B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7">
            <a:extLst>
              <a:ext uri="{FF2B5EF4-FFF2-40B4-BE49-F238E27FC236}">
                <a16:creationId xmlns:a16="http://schemas.microsoft.com/office/drawing/2014/main" id="{11AFFFA3-1175-574B-9875-87F19B00ACC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50B24430-8D14-EE49-B6E8-F44B5EB86F02}" type="slidenum">
              <a:rPr lang="en-US" altLang="ja-JP" sz="1200" smtClean="0"/>
              <a:pPr/>
              <a:t>17</a:t>
            </a:fld>
            <a:endParaRPr lang="en-US" altLang="ja-JP" sz="1200"/>
          </a:p>
        </p:txBody>
      </p:sp>
      <p:sp>
        <p:nvSpPr>
          <p:cNvPr id="47106" name="Rectangle 2">
            <a:extLst>
              <a:ext uri="{FF2B5EF4-FFF2-40B4-BE49-F238E27FC236}">
                <a16:creationId xmlns:a16="http://schemas.microsoft.com/office/drawing/2014/main" id="{5E275823-3274-C147-87B6-A2DA4899A98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F3D22893-B32C-C54F-A029-253F2875B3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7">
            <a:extLst>
              <a:ext uri="{FF2B5EF4-FFF2-40B4-BE49-F238E27FC236}">
                <a16:creationId xmlns:a16="http://schemas.microsoft.com/office/drawing/2014/main" id="{686F36BB-C715-6C47-9A51-D0E89E9DF0F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50619E30-4135-6244-8257-12661BE5B8B7}" type="slidenum">
              <a:rPr lang="en-US" altLang="ja-JP" sz="1200" smtClean="0"/>
              <a:pPr/>
              <a:t>18</a:t>
            </a:fld>
            <a:endParaRPr lang="en-US" altLang="ja-JP" sz="1200"/>
          </a:p>
        </p:txBody>
      </p:sp>
      <p:sp>
        <p:nvSpPr>
          <p:cNvPr id="49154" name="Rectangle 2">
            <a:extLst>
              <a:ext uri="{FF2B5EF4-FFF2-40B4-BE49-F238E27FC236}">
                <a16:creationId xmlns:a16="http://schemas.microsoft.com/office/drawing/2014/main" id="{0986EB35-885D-3B4C-9797-38A9E2FA470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2854F7BA-C365-E345-B5FF-0B334CFA553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7">
            <a:extLst>
              <a:ext uri="{FF2B5EF4-FFF2-40B4-BE49-F238E27FC236}">
                <a16:creationId xmlns:a16="http://schemas.microsoft.com/office/drawing/2014/main" id="{3F3B430D-0C28-F744-9EFC-DF675FA48AA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CB5FB07B-164F-5047-8800-97D40593A890}" type="slidenum">
              <a:rPr lang="en-US" altLang="ja-JP" sz="1200" smtClean="0"/>
              <a:pPr/>
              <a:t>19</a:t>
            </a:fld>
            <a:endParaRPr lang="en-US" altLang="ja-JP" sz="1200"/>
          </a:p>
        </p:txBody>
      </p:sp>
      <p:sp>
        <p:nvSpPr>
          <p:cNvPr id="51202" name="Rectangle 2">
            <a:extLst>
              <a:ext uri="{FF2B5EF4-FFF2-40B4-BE49-F238E27FC236}">
                <a16:creationId xmlns:a16="http://schemas.microsoft.com/office/drawing/2014/main" id="{B5E4E9D3-D683-CA45-983F-2A9D143DBD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AB861527-3AFF-6541-BCC5-2BBB64E31E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7">
            <a:extLst>
              <a:ext uri="{FF2B5EF4-FFF2-40B4-BE49-F238E27FC236}">
                <a16:creationId xmlns:a16="http://schemas.microsoft.com/office/drawing/2014/main" id="{AA84D4CD-52BD-5E4F-BA0A-3083E6E973F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FD06FB8F-5271-B049-95C4-787248BCC48B}" type="slidenum">
              <a:rPr lang="en-US" altLang="ja-JP" sz="1200" smtClean="0"/>
              <a:pPr/>
              <a:t>20</a:t>
            </a:fld>
            <a:endParaRPr lang="en-US" altLang="ja-JP" sz="1200"/>
          </a:p>
        </p:txBody>
      </p:sp>
      <p:sp>
        <p:nvSpPr>
          <p:cNvPr id="53250" name="Rectangle 2">
            <a:extLst>
              <a:ext uri="{FF2B5EF4-FFF2-40B4-BE49-F238E27FC236}">
                <a16:creationId xmlns:a16="http://schemas.microsoft.com/office/drawing/2014/main" id="{47CC8FE6-D90A-C047-AE5F-94D05297EAB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BE858A1B-0956-0048-AC6F-196D0A8C19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7">
            <a:extLst>
              <a:ext uri="{FF2B5EF4-FFF2-40B4-BE49-F238E27FC236}">
                <a16:creationId xmlns:a16="http://schemas.microsoft.com/office/drawing/2014/main" id="{B095F210-C8A4-E643-B16C-1A3CE01D550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9D020BFA-E2E5-7845-8162-C052FC128825}" type="slidenum">
              <a:rPr lang="en-US" altLang="ja-JP" sz="1200" smtClean="0"/>
              <a:pPr/>
              <a:t>21</a:t>
            </a:fld>
            <a:endParaRPr lang="en-US" altLang="ja-JP" sz="1200"/>
          </a:p>
        </p:txBody>
      </p:sp>
      <p:sp>
        <p:nvSpPr>
          <p:cNvPr id="55298" name="Rectangle 2">
            <a:extLst>
              <a:ext uri="{FF2B5EF4-FFF2-40B4-BE49-F238E27FC236}">
                <a16:creationId xmlns:a16="http://schemas.microsoft.com/office/drawing/2014/main" id="{02693FAB-A846-2E4A-A626-B740F616F22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>
            <a:extLst>
              <a:ext uri="{FF2B5EF4-FFF2-40B4-BE49-F238E27FC236}">
                <a16:creationId xmlns:a16="http://schemas.microsoft.com/office/drawing/2014/main" id="{44179FAE-970A-6A4F-AF16-9C3BF9CD99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7">
            <a:extLst>
              <a:ext uri="{FF2B5EF4-FFF2-40B4-BE49-F238E27FC236}">
                <a16:creationId xmlns:a16="http://schemas.microsoft.com/office/drawing/2014/main" id="{EBF3BEC7-207D-3348-B8D6-4DD1568A2EF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CCB09AA9-24F4-844E-AD7F-E59843762748}" type="slidenum">
              <a:rPr lang="en-US" altLang="ja-JP" sz="1200" smtClean="0"/>
              <a:pPr/>
              <a:t>23</a:t>
            </a:fld>
            <a:endParaRPr lang="en-US" altLang="ja-JP" sz="1200"/>
          </a:p>
        </p:txBody>
      </p:sp>
      <p:sp>
        <p:nvSpPr>
          <p:cNvPr id="58370" name="Rectangle 2">
            <a:extLst>
              <a:ext uri="{FF2B5EF4-FFF2-40B4-BE49-F238E27FC236}">
                <a16:creationId xmlns:a16="http://schemas.microsoft.com/office/drawing/2014/main" id="{D4B060F6-106E-6C40-B62F-53E308A9176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>
            <a:extLst>
              <a:ext uri="{FF2B5EF4-FFF2-40B4-BE49-F238E27FC236}">
                <a16:creationId xmlns:a16="http://schemas.microsoft.com/office/drawing/2014/main" id="{ACAE96E2-78F5-0E4A-B521-AA317BAD6A3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7">
            <a:extLst>
              <a:ext uri="{FF2B5EF4-FFF2-40B4-BE49-F238E27FC236}">
                <a16:creationId xmlns:a16="http://schemas.microsoft.com/office/drawing/2014/main" id="{4CD50375-4DD6-C440-BC13-F8CDF56D2ED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DD29DE10-EC7A-9746-90E6-A07536A05466}" type="slidenum">
              <a:rPr lang="en-US" altLang="ja-JP" sz="1200" smtClean="0"/>
              <a:pPr/>
              <a:t>3</a:t>
            </a:fld>
            <a:endParaRPr lang="en-US" altLang="ja-JP" sz="1200"/>
          </a:p>
        </p:txBody>
      </p:sp>
      <p:sp>
        <p:nvSpPr>
          <p:cNvPr id="20482" name="Rectangle 2">
            <a:extLst>
              <a:ext uri="{FF2B5EF4-FFF2-40B4-BE49-F238E27FC236}">
                <a16:creationId xmlns:a16="http://schemas.microsoft.com/office/drawing/2014/main" id="{37DFEC71-80A8-FC4E-A781-3757188B4E7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1002A128-2C23-EF45-8539-752CDA315D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7">
            <a:extLst>
              <a:ext uri="{FF2B5EF4-FFF2-40B4-BE49-F238E27FC236}">
                <a16:creationId xmlns:a16="http://schemas.microsoft.com/office/drawing/2014/main" id="{B94FC67A-D9CF-FC47-8CFC-D6674C912E7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B6A2606C-E837-BD45-83A2-83E59404A45B}" type="slidenum">
              <a:rPr lang="en-US" altLang="ja-JP" sz="1200" smtClean="0"/>
              <a:pPr/>
              <a:t>24</a:t>
            </a:fld>
            <a:endParaRPr lang="en-US" altLang="ja-JP" sz="1200"/>
          </a:p>
        </p:txBody>
      </p:sp>
      <p:sp>
        <p:nvSpPr>
          <p:cNvPr id="60418" name="Rectangle 2">
            <a:extLst>
              <a:ext uri="{FF2B5EF4-FFF2-40B4-BE49-F238E27FC236}">
                <a16:creationId xmlns:a16="http://schemas.microsoft.com/office/drawing/2014/main" id="{F1BC64D3-088A-DA48-BAB1-3A948B90C0C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39F8CDE4-A449-FB4B-BFD0-668400BDF8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7">
            <a:extLst>
              <a:ext uri="{FF2B5EF4-FFF2-40B4-BE49-F238E27FC236}">
                <a16:creationId xmlns:a16="http://schemas.microsoft.com/office/drawing/2014/main" id="{783CCDFA-8BEF-F04F-89BA-50EF1362F52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16927A16-2933-5F41-A7AD-DF1C9C89AE5F}" type="slidenum">
              <a:rPr lang="en-US" altLang="ja-JP" sz="1200" smtClean="0"/>
              <a:pPr/>
              <a:t>25</a:t>
            </a:fld>
            <a:endParaRPr lang="en-US" altLang="ja-JP" sz="1200"/>
          </a:p>
        </p:txBody>
      </p:sp>
      <p:sp>
        <p:nvSpPr>
          <p:cNvPr id="62466" name="Rectangle 2">
            <a:extLst>
              <a:ext uri="{FF2B5EF4-FFF2-40B4-BE49-F238E27FC236}">
                <a16:creationId xmlns:a16="http://schemas.microsoft.com/office/drawing/2014/main" id="{950EC779-4196-784E-8FBE-47AD0D489A1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>
            <a:extLst>
              <a:ext uri="{FF2B5EF4-FFF2-40B4-BE49-F238E27FC236}">
                <a16:creationId xmlns:a16="http://schemas.microsoft.com/office/drawing/2014/main" id="{A1453D64-10D1-624F-AB53-87AECCB2DF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7">
            <a:extLst>
              <a:ext uri="{FF2B5EF4-FFF2-40B4-BE49-F238E27FC236}">
                <a16:creationId xmlns:a16="http://schemas.microsoft.com/office/drawing/2014/main" id="{E92CDEE4-9619-BA45-8D4C-2156B7AB361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5B52D69F-A9BF-4143-BCA0-954EFD8B6211}" type="slidenum">
              <a:rPr lang="en-US" altLang="ja-JP" sz="1200" smtClean="0"/>
              <a:pPr/>
              <a:t>26</a:t>
            </a:fld>
            <a:endParaRPr lang="en-US" altLang="ja-JP" sz="1200"/>
          </a:p>
        </p:txBody>
      </p:sp>
      <p:sp>
        <p:nvSpPr>
          <p:cNvPr id="64514" name="Rectangle 2">
            <a:extLst>
              <a:ext uri="{FF2B5EF4-FFF2-40B4-BE49-F238E27FC236}">
                <a16:creationId xmlns:a16="http://schemas.microsoft.com/office/drawing/2014/main" id="{FA38C219-477E-3241-84EE-A91B76CDDBB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>
            <a:extLst>
              <a:ext uri="{FF2B5EF4-FFF2-40B4-BE49-F238E27FC236}">
                <a16:creationId xmlns:a16="http://schemas.microsoft.com/office/drawing/2014/main" id="{77C3ECA4-EB42-914E-84E0-007DCA644A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7">
            <a:extLst>
              <a:ext uri="{FF2B5EF4-FFF2-40B4-BE49-F238E27FC236}">
                <a16:creationId xmlns:a16="http://schemas.microsoft.com/office/drawing/2014/main" id="{8A799470-ECA0-8F44-B0F9-8FF224437EE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BF1FA6A2-A93A-D74B-8617-2B385179DC58}" type="slidenum">
              <a:rPr lang="en-US" altLang="ja-JP" sz="1200" smtClean="0"/>
              <a:pPr/>
              <a:t>27</a:t>
            </a:fld>
            <a:endParaRPr lang="en-US" altLang="ja-JP" sz="1200"/>
          </a:p>
        </p:txBody>
      </p:sp>
      <p:sp>
        <p:nvSpPr>
          <p:cNvPr id="66562" name="Rectangle 2">
            <a:extLst>
              <a:ext uri="{FF2B5EF4-FFF2-40B4-BE49-F238E27FC236}">
                <a16:creationId xmlns:a16="http://schemas.microsoft.com/office/drawing/2014/main" id="{4702B4D5-C91D-7A4B-9377-12696D25B58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>
            <a:extLst>
              <a:ext uri="{FF2B5EF4-FFF2-40B4-BE49-F238E27FC236}">
                <a16:creationId xmlns:a16="http://schemas.microsoft.com/office/drawing/2014/main" id="{E88FCD0C-E36D-E84C-8661-AE2650BCEF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7">
            <a:extLst>
              <a:ext uri="{FF2B5EF4-FFF2-40B4-BE49-F238E27FC236}">
                <a16:creationId xmlns:a16="http://schemas.microsoft.com/office/drawing/2014/main" id="{82E9C9B7-7D8C-594B-9AB8-6E11EFC23CD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BCA9F845-5E98-EA42-AA7B-DAC1F0A449F0}" type="slidenum">
              <a:rPr lang="en-US" altLang="ja-JP" sz="1200" smtClean="0"/>
              <a:pPr/>
              <a:t>28</a:t>
            </a:fld>
            <a:endParaRPr lang="en-US" altLang="ja-JP" sz="1200"/>
          </a:p>
        </p:txBody>
      </p:sp>
      <p:sp>
        <p:nvSpPr>
          <p:cNvPr id="68610" name="Rectangle 2">
            <a:extLst>
              <a:ext uri="{FF2B5EF4-FFF2-40B4-BE49-F238E27FC236}">
                <a16:creationId xmlns:a16="http://schemas.microsoft.com/office/drawing/2014/main" id="{298DA33A-7B21-FF4C-8E4A-89530E39AE7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>
            <a:extLst>
              <a:ext uri="{FF2B5EF4-FFF2-40B4-BE49-F238E27FC236}">
                <a16:creationId xmlns:a16="http://schemas.microsoft.com/office/drawing/2014/main" id="{33D4E41C-A0F9-0B43-94FA-896B3712ED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7">
            <a:extLst>
              <a:ext uri="{FF2B5EF4-FFF2-40B4-BE49-F238E27FC236}">
                <a16:creationId xmlns:a16="http://schemas.microsoft.com/office/drawing/2014/main" id="{4EC584C6-F34B-7741-8CFC-802B3DBCC63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4F0FF7BE-7224-7045-8736-9B008D832284}" type="slidenum">
              <a:rPr lang="en-US" altLang="ja-JP" sz="1200" smtClean="0"/>
              <a:pPr/>
              <a:t>29</a:t>
            </a:fld>
            <a:endParaRPr lang="en-US" altLang="ja-JP" sz="1200"/>
          </a:p>
        </p:txBody>
      </p:sp>
      <p:sp>
        <p:nvSpPr>
          <p:cNvPr id="70658" name="Rectangle 2">
            <a:extLst>
              <a:ext uri="{FF2B5EF4-FFF2-40B4-BE49-F238E27FC236}">
                <a16:creationId xmlns:a16="http://schemas.microsoft.com/office/drawing/2014/main" id="{999AF5A4-23BB-9446-8664-BE0D5D69882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>
            <a:extLst>
              <a:ext uri="{FF2B5EF4-FFF2-40B4-BE49-F238E27FC236}">
                <a16:creationId xmlns:a16="http://schemas.microsoft.com/office/drawing/2014/main" id="{EDDBFF9C-DF9C-6F4B-AEA7-FBC13AEE40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7">
            <a:extLst>
              <a:ext uri="{FF2B5EF4-FFF2-40B4-BE49-F238E27FC236}">
                <a16:creationId xmlns:a16="http://schemas.microsoft.com/office/drawing/2014/main" id="{CAF1B766-1528-E047-AD2A-606F9D4DF1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54AA16CA-25FE-374B-B99C-EC450593134A}" type="slidenum">
              <a:rPr lang="en-US" altLang="ja-JP" sz="1200" smtClean="0"/>
              <a:pPr/>
              <a:t>30</a:t>
            </a:fld>
            <a:endParaRPr lang="en-US" altLang="ja-JP" sz="1200"/>
          </a:p>
        </p:txBody>
      </p:sp>
      <p:sp>
        <p:nvSpPr>
          <p:cNvPr id="72706" name="Rectangle 2">
            <a:extLst>
              <a:ext uri="{FF2B5EF4-FFF2-40B4-BE49-F238E27FC236}">
                <a16:creationId xmlns:a16="http://schemas.microsoft.com/office/drawing/2014/main" id="{68D57D49-91AD-6A4C-8E89-B8037D1C306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>
            <a:extLst>
              <a:ext uri="{FF2B5EF4-FFF2-40B4-BE49-F238E27FC236}">
                <a16:creationId xmlns:a16="http://schemas.microsoft.com/office/drawing/2014/main" id="{69F9B8F9-0166-CB46-AF65-4E6484FE60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7">
            <a:extLst>
              <a:ext uri="{FF2B5EF4-FFF2-40B4-BE49-F238E27FC236}">
                <a16:creationId xmlns:a16="http://schemas.microsoft.com/office/drawing/2014/main" id="{8854F586-FDDB-7547-9558-1A88D2783EF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96A1C6E1-DB47-E249-8C3E-D34C82A2B815}" type="slidenum">
              <a:rPr lang="en-US" altLang="ja-JP" sz="1200" smtClean="0"/>
              <a:pPr/>
              <a:t>31</a:t>
            </a:fld>
            <a:endParaRPr lang="en-US" altLang="ja-JP" sz="1200"/>
          </a:p>
        </p:txBody>
      </p:sp>
      <p:sp>
        <p:nvSpPr>
          <p:cNvPr id="74754" name="Rectangle 2">
            <a:extLst>
              <a:ext uri="{FF2B5EF4-FFF2-40B4-BE49-F238E27FC236}">
                <a16:creationId xmlns:a16="http://schemas.microsoft.com/office/drawing/2014/main" id="{2D9A2977-6341-6447-8B6E-4B2F50865B9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>
            <a:extLst>
              <a:ext uri="{FF2B5EF4-FFF2-40B4-BE49-F238E27FC236}">
                <a16:creationId xmlns:a16="http://schemas.microsoft.com/office/drawing/2014/main" id="{A6CFC59C-9D7F-684C-A355-AC5DF79A20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7">
            <a:extLst>
              <a:ext uri="{FF2B5EF4-FFF2-40B4-BE49-F238E27FC236}">
                <a16:creationId xmlns:a16="http://schemas.microsoft.com/office/drawing/2014/main" id="{710AF4D8-A5B9-1343-89AF-01BC7AE3851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B1AFF5D6-750D-6B4D-9C50-7B0DB21D6F86}" type="slidenum">
              <a:rPr lang="en-US" altLang="ja-JP" sz="1200" smtClean="0"/>
              <a:pPr/>
              <a:t>32</a:t>
            </a:fld>
            <a:endParaRPr lang="en-US" altLang="ja-JP" sz="1200"/>
          </a:p>
        </p:txBody>
      </p:sp>
      <p:sp>
        <p:nvSpPr>
          <p:cNvPr id="76802" name="Rectangle 2">
            <a:extLst>
              <a:ext uri="{FF2B5EF4-FFF2-40B4-BE49-F238E27FC236}">
                <a16:creationId xmlns:a16="http://schemas.microsoft.com/office/drawing/2014/main" id="{62431E9F-18BF-0447-BB40-07F867F83A2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>
            <a:extLst>
              <a:ext uri="{FF2B5EF4-FFF2-40B4-BE49-F238E27FC236}">
                <a16:creationId xmlns:a16="http://schemas.microsoft.com/office/drawing/2014/main" id="{9607E210-0E54-8941-BF53-BF5EAEE24D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7">
            <a:extLst>
              <a:ext uri="{FF2B5EF4-FFF2-40B4-BE49-F238E27FC236}">
                <a16:creationId xmlns:a16="http://schemas.microsoft.com/office/drawing/2014/main" id="{9CB93CF0-DE65-B349-BD34-758D32E59DB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767CF0F9-DE19-1445-9B5A-4EA057B9DDB4}" type="slidenum">
              <a:rPr lang="en-US" altLang="ja-JP" sz="1200" smtClean="0"/>
              <a:pPr/>
              <a:t>33</a:t>
            </a:fld>
            <a:endParaRPr lang="en-US" altLang="ja-JP" sz="1200"/>
          </a:p>
        </p:txBody>
      </p:sp>
      <p:sp>
        <p:nvSpPr>
          <p:cNvPr id="78850" name="Rectangle 2">
            <a:extLst>
              <a:ext uri="{FF2B5EF4-FFF2-40B4-BE49-F238E27FC236}">
                <a16:creationId xmlns:a16="http://schemas.microsoft.com/office/drawing/2014/main" id="{FA0DDC36-EBB7-BD49-9209-4B0FFBBBB72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>
            <a:extLst>
              <a:ext uri="{FF2B5EF4-FFF2-40B4-BE49-F238E27FC236}">
                <a16:creationId xmlns:a16="http://schemas.microsoft.com/office/drawing/2014/main" id="{81C644FD-1647-E24F-A251-D0003B8502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7">
            <a:extLst>
              <a:ext uri="{FF2B5EF4-FFF2-40B4-BE49-F238E27FC236}">
                <a16:creationId xmlns:a16="http://schemas.microsoft.com/office/drawing/2014/main" id="{F1B904D6-115A-5945-9674-A5DA9703B1E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5DA3F39D-11D6-E446-9020-8E902DD6DD53}" type="slidenum">
              <a:rPr lang="en-US" altLang="ja-JP" sz="1200" smtClean="0"/>
              <a:pPr/>
              <a:t>4</a:t>
            </a:fld>
            <a:endParaRPr lang="en-US" altLang="ja-JP" sz="1200"/>
          </a:p>
        </p:txBody>
      </p:sp>
      <p:sp>
        <p:nvSpPr>
          <p:cNvPr id="22530" name="Rectangle 2">
            <a:extLst>
              <a:ext uri="{FF2B5EF4-FFF2-40B4-BE49-F238E27FC236}">
                <a16:creationId xmlns:a16="http://schemas.microsoft.com/office/drawing/2014/main" id="{E6BDB979-5066-9549-BADE-5F2E35E9796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9AC06EAC-0CAC-7446-800A-2451A84690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7">
            <a:extLst>
              <a:ext uri="{FF2B5EF4-FFF2-40B4-BE49-F238E27FC236}">
                <a16:creationId xmlns:a16="http://schemas.microsoft.com/office/drawing/2014/main" id="{52D3BE75-C2EE-E54B-B804-355ACE639DC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BCBD1008-7D35-8244-8D7A-2C7BE388BDFF}" type="slidenum">
              <a:rPr lang="en-US" altLang="ja-JP" sz="1200" smtClean="0"/>
              <a:pPr/>
              <a:t>35</a:t>
            </a:fld>
            <a:endParaRPr lang="en-US" altLang="ja-JP" sz="1200"/>
          </a:p>
        </p:txBody>
      </p:sp>
      <p:sp>
        <p:nvSpPr>
          <p:cNvPr id="80898" name="Rectangle 2">
            <a:extLst>
              <a:ext uri="{FF2B5EF4-FFF2-40B4-BE49-F238E27FC236}">
                <a16:creationId xmlns:a16="http://schemas.microsoft.com/office/drawing/2014/main" id="{637E33E5-BC12-9741-B875-B06385049FF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>
            <a:extLst>
              <a:ext uri="{FF2B5EF4-FFF2-40B4-BE49-F238E27FC236}">
                <a16:creationId xmlns:a16="http://schemas.microsoft.com/office/drawing/2014/main" id="{E12CEE90-E60F-2D41-82ED-A0298893036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Rectangle 7">
            <a:extLst>
              <a:ext uri="{FF2B5EF4-FFF2-40B4-BE49-F238E27FC236}">
                <a16:creationId xmlns:a16="http://schemas.microsoft.com/office/drawing/2014/main" id="{2AD04616-F50A-B642-9E41-26768857366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CA246B2E-B979-1E48-AC04-06E9F4802A58}" type="slidenum">
              <a:rPr lang="en-US" altLang="ja-JP" sz="1200" smtClean="0"/>
              <a:pPr/>
              <a:t>36</a:t>
            </a:fld>
            <a:endParaRPr lang="en-US" altLang="ja-JP" sz="1200"/>
          </a:p>
        </p:txBody>
      </p:sp>
      <p:sp>
        <p:nvSpPr>
          <p:cNvPr id="82946" name="Rectangle 2">
            <a:extLst>
              <a:ext uri="{FF2B5EF4-FFF2-40B4-BE49-F238E27FC236}">
                <a16:creationId xmlns:a16="http://schemas.microsoft.com/office/drawing/2014/main" id="{FAE59C45-0D67-D946-9C9A-44282C9D84A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>
            <a:extLst>
              <a:ext uri="{FF2B5EF4-FFF2-40B4-BE49-F238E27FC236}">
                <a16:creationId xmlns:a16="http://schemas.microsoft.com/office/drawing/2014/main" id="{FFCB8A8E-687D-FA4E-8B01-8B0AED365A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Rectangle 7">
            <a:extLst>
              <a:ext uri="{FF2B5EF4-FFF2-40B4-BE49-F238E27FC236}">
                <a16:creationId xmlns:a16="http://schemas.microsoft.com/office/drawing/2014/main" id="{6F0638ED-F1BA-DB4F-BD63-2928AE86FE6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E8FE313B-0E4F-094A-AAA2-2CABFF6D3B7F}" type="slidenum">
              <a:rPr lang="en-US" altLang="ja-JP" sz="1200" smtClean="0"/>
              <a:pPr/>
              <a:t>37</a:t>
            </a:fld>
            <a:endParaRPr lang="en-US" altLang="ja-JP" sz="1200"/>
          </a:p>
        </p:txBody>
      </p:sp>
      <p:sp>
        <p:nvSpPr>
          <p:cNvPr id="84994" name="Rectangle 2">
            <a:extLst>
              <a:ext uri="{FF2B5EF4-FFF2-40B4-BE49-F238E27FC236}">
                <a16:creationId xmlns:a16="http://schemas.microsoft.com/office/drawing/2014/main" id="{B266EF5E-4EA3-7D45-92FB-E8CC580675C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>
            <a:extLst>
              <a:ext uri="{FF2B5EF4-FFF2-40B4-BE49-F238E27FC236}">
                <a16:creationId xmlns:a16="http://schemas.microsoft.com/office/drawing/2014/main" id="{DCC31069-6FEE-044B-BA6F-7D6F478D60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Rectangle 7">
            <a:extLst>
              <a:ext uri="{FF2B5EF4-FFF2-40B4-BE49-F238E27FC236}">
                <a16:creationId xmlns:a16="http://schemas.microsoft.com/office/drawing/2014/main" id="{398DCAFB-7168-914E-A87A-6C5C1436A61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15BA8F45-1217-2E41-A313-579DE036400D}" type="slidenum">
              <a:rPr lang="en-US" altLang="ja-JP" sz="1200" smtClean="0"/>
              <a:pPr/>
              <a:t>38</a:t>
            </a:fld>
            <a:endParaRPr lang="en-US" altLang="ja-JP" sz="1200"/>
          </a:p>
        </p:txBody>
      </p:sp>
      <p:sp>
        <p:nvSpPr>
          <p:cNvPr id="87042" name="Rectangle 2">
            <a:extLst>
              <a:ext uri="{FF2B5EF4-FFF2-40B4-BE49-F238E27FC236}">
                <a16:creationId xmlns:a16="http://schemas.microsoft.com/office/drawing/2014/main" id="{F16E5565-E38D-4145-8BF7-AEF634A059B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>
            <a:extLst>
              <a:ext uri="{FF2B5EF4-FFF2-40B4-BE49-F238E27FC236}">
                <a16:creationId xmlns:a16="http://schemas.microsoft.com/office/drawing/2014/main" id="{225A9221-321C-7C48-97F6-508E8F1011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Rectangle 7">
            <a:extLst>
              <a:ext uri="{FF2B5EF4-FFF2-40B4-BE49-F238E27FC236}">
                <a16:creationId xmlns:a16="http://schemas.microsoft.com/office/drawing/2014/main" id="{24C3776E-3C84-8340-8FFF-E7CE9C5F31D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54AE5B81-66A0-DE48-901A-C3C13F281944}" type="slidenum">
              <a:rPr lang="en-US" altLang="ja-JP" sz="1200" smtClean="0"/>
              <a:pPr/>
              <a:t>39</a:t>
            </a:fld>
            <a:endParaRPr lang="en-US" altLang="ja-JP" sz="1200"/>
          </a:p>
        </p:txBody>
      </p:sp>
      <p:sp>
        <p:nvSpPr>
          <p:cNvPr id="89090" name="Rectangle 2">
            <a:extLst>
              <a:ext uri="{FF2B5EF4-FFF2-40B4-BE49-F238E27FC236}">
                <a16:creationId xmlns:a16="http://schemas.microsoft.com/office/drawing/2014/main" id="{27C7D662-7216-6243-85BE-19C26BBF7B6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>
            <a:extLst>
              <a:ext uri="{FF2B5EF4-FFF2-40B4-BE49-F238E27FC236}">
                <a16:creationId xmlns:a16="http://schemas.microsoft.com/office/drawing/2014/main" id="{C25DC5D5-04AF-5F42-92C4-96911F1804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Rectangle 7">
            <a:extLst>
              <a:ext uri="{FF2B5EF4-FFF2-40B4-BE49-F238E27FC236}">
                <a16:creationId xmlns:a16="http://schemas.microsoft.com/office/drawing/2014/main" id="{1669E0C7-DC8C-FE46-A17F-F82395B5C49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4623024B-DE9C-B046-9A33-23A5F8966FA6}" type="slidenum">
              <a:rPr lang="en-US" altLang="ja-JP" sz="1200" smtClean="0"/>
              <a:pPr/>
              <a:t>40</a:t>
            </a:fld>
            <a:endParaRPr lang="en-US" altLang="ja-JP" sz="1200"/>
          </a:p>
        </p:txBody>
      </p:sp>
      <p:sp>
        <p:nvSpPr>
          <p:cNvPr id="91138" name="Rectangle 2">
            <a:extLst>
              <a:ext uri="{FF2B5EF4-FFF2-40B4-BE49-F238E27FC236}">
                <a16:creationId xmlns:a16="http://schemas.microsoft.com/office/drawing/2014/main" id="{94984584-37E6-924E-B08F-7D85F576ED4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>
            <a:extLst>
              <a:ext uri="{FF2B5EF4-FFF2-40B4-BE49-F238E27FC236}">
                <a16:creationId xmlns:a16="http://schemas.microsoft.com/office/drawing/2014/main" id="{7459E8ED-E5CB-7E47-B3B3-048F5C2E00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Rectangle 7">
            <a:extLst>
              <a:ext uri="{FF2B5EF4-FFF2-40B4-BE49-F238E27FC236}">
                <a16:creationId xmlns:a16="http://schemas.microsoft.com/office/drawing/2014/main" id="{118C5578-5063-A443-ACBC-DBF2428C4A9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613B81FC-C30F-6240-8017-2BBBAA36D46A}" type="slidenum">
              <a:rPr lang="en-US" altLang="ja-JP" sz="1200" smtClean="0"/>
              <a:pPr/>
              <a:t>41</a:t>
            </a:fld>
            <a:endParaRPr lang="en-US" altLang="ja-JP" sz="1200"/>
          </a:p>
        </p:txBody>
      </p:sp>
      <p:sp>
        <p:nvSpPr>
          <p:cNvPr id="93186" name="Rectangle 2">
            <a:extLst>
              <a:ext uri="{FF2B5EF4-FFF2-40B4-BE49-F238E27FC236}">
                <a16:creationId xmlns:a16="http://schemas.microsoft.com/office/drawing/2014/main" id="{27790D1B-A3D8-8F41-BBB9-E06780B935F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>
            <a:extLst>
              <a:ext uri="{FF2B5EF4-FFF2-40B4-BE49-F238E27FC236}">
                <a16:creationId xmlns:a16="http://schemas.microsoft.com/office/drawing/2014/main" id="{B210BAA2-139D-7B49-BF88-7A9A4CE7CC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Rectangle 7">
            <a:extLst>
              <a:ext uri="{FF2B5EF4-FFF2-40B4-BE49-F238E27FC236}">
                <a16:creationId xmlns:a16="http://schemas.microsoft.com/office/drawing/2014/main" id="{5E44F3A1-A29B-FC41-925F-5EE1A49C57C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C55A331C-CBF2-E143-B443-ADC99819D59E}" type="slidenum">
              <a:rPr lang="en-US" altLang="ja-JP" sz="1200" smtClean="0"/>
              <a:pPr/>
              <a:t>42</a:t>
            </a:fld>
            <a:endParaRPr lang="en-US" altLang="ja-JP" sz="1200"/>
          </a:p>
        </p:txBody>
      </p:sp>
      <p:sp>
        <p:nvSpPr>
          <p:cNvPr id="95234" name="Rectangle 2">
            <a:extLst>
              <a:ext uri="{FF2B5EF4-FFF2-40B4-BE49-F238E27FC236}">
                <a16:creationId xmlns:a16="http://schemas.microsoft.com/office/drawing/2014/main" id="{28F41DA3-81E6-924F-B4D4-BDB19B7C658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5" name="Rectangle 3">
            <a:extLst>
              <a:ext uri="{FF2B5EF4-FFF2-40B4-BE49-F238E27FC236}">
                <a16:creationId xmlns:a16="http://schemas.microsoft.com/office/drawing/2014/main" id="{95D51E1D-8019-6247-8017-2BEFC34C61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1" name="Rectangle 7">
            <a:extLst>
              <a:ext uri="{FF2B5EF4-FFF2-40B4-BE49-F238E27FC236}">
                <a16:creationId xmlns:a16="http://schemas.microsoft.com/office/drawing/2014/main" id="{13FB830C-3B47-5E45-9237-82FE38D3876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7D24DA27-C573-D14C-9152-E8541A3B6BE8}" type="slidenum">
              <a:rPr lang="en-US" altLang="ja-JP" sz="1200" smtClean="0"/>
              <a:pPr/>
              <a:t>43</a:t>
            </a:fld>
            <a:endParaRPr lang="en-US" altLang="ja-JP" sz="1200"/>
          </a:p>
        </p:txBody>
      </p:sp>
      <p:sp>
        <p:nvSpPr>
          <p:cNvPr id="97282" name="Rectangle 2">
            <a:extLst>
              <a:ext uri="{FF2B5EF4-FFF2-40B4-BE49-F238E27FC236}">
                <a16:creationId xmlns:a16="http://schemas.microsoft.com/office/drawing/2014/main" id="{0C85D173-4FC1-2448-8D43-A3EA03DAFDD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3" name="Rectangle 3">
            <a:extLst>
              <a:ext uri="{FF2B5EF4-FFF2-40B4-BE49-F238E27FC236}">
                <a16:creationId xmlns:a16="http://schemas.microsoft.com/office/drawing/2014/main" id="{2EC5591F-B461-A148-B5FF-E78C54FE62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Rectangle 7">
            <a:extLst>
              <a:ext uri="{FF2B5EF4-FFF2-40B4-BE49-F238E27FC236}">
                <a16:creationId xmlns:a16="http://schemas.microsoft.com/office/drawing/2014/main" id="{4EB2B54E-4D86-BF4F-AFCE-8DD77E26563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4E7D2EC3-37A0-0147-BE82-7EEDEC579156}" type="slidenum">
              <a:rPr lang="en-US" altLang="ja-JP" sz="1200" smtClean="0"/>
              <a:pPr/>
              <a:t>44</a:t>
            </a:fld>
            <a:endParaRPr lang="en-US" altLang="ja-JP" sz="1200"/>
          </a:p>
        </p:txBody>
      </p:sp>
      <p:sp>
        <p:nvSpPr>
          <p:cNvPr id="99330" name="Rectangle 2">
            <a:extLst>
              <a:ext uri="{FF2B5EF4-FFF2-40B4-BE49-F238E27FC236}">
                <a16:creationId xmlns:a16="http://schemas.microsoft.com/office/drawing/2014/main" id="{837D5CBF-E36C-2445-8CFE-4F3E6B63646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>
            <a:extLst>
              <a:ext uri="{FF2B5EF4-FFF2-40B4-BE49-F238E27FC236}">
                <a16:creationId xmlns:a16="http://schemas.microsoft.com/office/drawing/2014/main" id="{7A3574A7-CFA3-B942-A95D-B341D3EDE2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7">
            <a:extLst>
              <a:ext uri="{FF2B5EF4-FFF2-40B4-BE49-F238E27FC236}">
                <a16:creationId xmlns:a16="http://schemas.microsoft.com/office/drawing/2014/main" id="{A2552FE0-B2AF-7442-991B-B75BE30D1B8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C3A60FE4-DEE3-1249-A84B-EA7DDE91E867}" type="slidenum">
              <a:rPr lang="en-US" altLang="ja-JP" sz="1200" smtClean="0"/>
              <a:pPr/>
              <a:t>5</a:t>
            </a:fld>
            <a:endParaRPr lang="en-US" altLang="ja-JP" sz="1200"/>
          </a:p>
        </p:txBody>
      </p:sp>
      <p:sp>
        <p:nvSpPr>
          <p:cNvPr id="24578" name="Rectangle 2">
            <a:extLst>
              <a:ext uri="{FF2B5EF4-FFF2-40B4-BE49-F238E27FC236}">
                <a16:creationId xmlns:a16="http://schemas.microsoft.com/office/drawing/2014/main" id="{FE3E6C49-E986-754E-94F6-469A6F1C36C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A4901BD5-DC59-2742-A2ED-79171F32C5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Rectangle 7">
            <a:extLst>
              <a:ext uri="{FF2B5EF4-FFF2-40B4-BE49-F238E27FC236}">
                <a16:creationId xmlns:a16="http://schemas.microsoft.com/office/drawing/2014/main" id="{BFD26CAC-34C9-FE49-A80C-99DD14521A9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FD422E89-A88B-5F48-A539-99DD6D12D294}" type="slidenum">
              <a:rPr lang="en-US" altLang="ja-JP" sz="1200" smtClean="0"/>
              <a:pPr/>
              <a:t>45</a:t>
            </a:fld>
            <a:endParaRPr lang="en-US" altLang="ja-JP" sz="1200"/>
          </a:p>
        </p:txBody>
      </p:sp>
      <p:sp>
        <p:nvSpPr>
          <p:cNvPr id="101378" name="Rectangle 2">
            <a:extLst>
              <a:ext uri="{FF2B5EF4-FFF2-40B4-BE49-F238E27FC236}">
                <a16:creationId xmlns:a16="http://schemas.microsoft.com/office/drawing/2014/main" id="{8B82C766-71B2-074D-AA8D-49788420D9F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01379" name="Rectangle 3">
            <a:extLst>
              <a:ext uri="{FF2B5EF4-FFF2-40B4-BE49-F238E27FC236}">
                <a16:creationId xmlns:a16="http://schemas.microsoft.com/office/drawing/2014/main" id="{D0F15249-A323-334E-8C61-BEEDB5B0EB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kumimoji="0" lang="ja-JP" altLang="en-US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Rectangle 7">
            <a:extLst>
              <a:ext uri="{FF2B5EF4-FFF2-40B4-BE49-F238E27FC236}">
                <a16:creationId xmlns:a16="http://schemas.microsoft.com/office/drawing/2014/main" id="{E41D1A3D-E17D-7349-B70C-DA126C8B319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51940D67-7D80-0948-852F-23C39F4712D8}" type="slidenum">
              <a:rPr lang="en-US" altLang="ja-JP" sz="1200" smtClean="0"/>
              <a:pPr/>
              <a:t>46</a:t>
            </a:fld>
            <a:endParaRPr lang="en-US" altLang="ja-JP" sz="1200"/>
          </a:p>
        </p:txBody>
      </p:sp>
      <p:sp>
        <p:nvSpPr>
          <p:cNvPr id="103426" name="Rectangle 2">
            <a:extLst>
              <a:ext uri="{FF2B5EF4-FFF2-40B4-BE49-F238E27FC236}">
                <a16:creationId xmlns:a16="http://schemas.microsoft.com/office/drawing/2014/main" id="{20645EC9-54C0-054A-B27A-346D8AB040C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7" name="Rectangle 3">
            <a:extLst>
              <a:ext uri="{FF2B5EF4-FFF2-40B4-BE49-F238E27FC236}">
                <a16:creationId xmlns:a16="http://schemas.microsoft.com/office/drawing/2014/main" id="{64369AE8-2CD7-1D40-853F-D75ABB975B7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3" name="Rectangle 7">
            <a:extLst>
              <a:ext uri="{FF2B5EF4-FFF2-40B4-BE49-F238E27FC236}">
                <a16:creationId xmlns:a16="http://schemas.microsoft.com/office/drawing/2014/main" id="{4F41DBC9-260D-644C-BF0F-B4CEEB44192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203EB95B-FA1E-4344-98F0-BDB6388CE955}" type="slidenum">
              <a:rPr lang="en-US" altLang="ja-JP" sz="1200" smtClean="0"/>
              <a:pPr/>
              <a:t>47</a:t>
            </a:fld>
            <a:endParaRPr lang="en-US" altLang="ja-JP" sz="1200"/>
          </a:p>
        </p:txBody>
      </p:sp>
      <p:sp>
        <p:nvSpPr>
          <p:cNvPr id="105474" name="Rectangle 2">
            <a:extLst>
              <a:ext uri="{FF2B5EF4-FFF2-40B4-BE49-F238E27FC236}">
                <a16:creationId xmlns:a16="http://schemas.microsoft.com/office/drawing/2014/main" id="{134588A3-FCE3-C943-B15B-74015A702EA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5" name="Rectangle 3">
            <a:extLst>
              <a:ext uri="{FF2B5EF4-FFF2-40B4-BE49-F238E27FC236}">
                <a16:creationId xmlns:a16="http://schemas.microsoft.com/office/drawing/2014/main" id="{FCAA0AA7-6499-9040-AE6F-447150ACA6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7">
            <a:extLst>
              <a:ext uri="{FF2B5EF4-FFF2-40B4-BE49-F238E27FC236}">
                <a16:creationId xmlns:a16="http://schemas.microsoft.com/office/drawing/2014/main" id="{4FCFF57A-B141-B043-90A3-451B47570E5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5E1AA902-883F-7A42-8B20-7D470B712611}" type="slidenum">
              <a:rPr lang="en-US" altLang="ja-JP" sz="1200" smtClean="0"/>
              <a:pPr/>
              <a:t>52</a:t>
            </a:fld>
            <a:endParaRPr lang="en-US" altLang="ja-JP" sz="1200"/>
          </a:p>
        </p:txBody>
      </p:sp>
      <p:sp>
        <p:nvSpPr>
          <p:cNvPr id="107522" name="Rectangle 2">
            <a:extLst>
              <a:ext uri="{FF2B5EF4-FFF2-40B4-BE49-F238E27FC236}">
                <a16:creationId xmlns:a16="http://schemas.microsoft.com/office/drawing/2014/main" id="{057113CA-2D93-CA4B-9F1D-B0B178E39DA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>
            <a:extLst>
              <a:ext uri="{FF2B5EF4-FFF2-40B4-BE49-F238E27FC236}">
                <a16:creationId xmlns:a16="http://schemas.microsoft.com/office/drawing/2014/main" id="{73614160-B746-F144-A762-BD1761CA08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69" name="Rectangle 7">
            <a:extLst>
              <a:ext uri="{FF2B5EF4-FFF2-40B4-BE49-F238E27FC236}">
                <a16:creationId xmlns:a16="http://schemas.microsoft.com/office/drawing/2014/main" id="{8D4DC90E-B012-8C46-88B0-E8E37C862DF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36B965DF-DB25-3B48-BA66-4B30F6143F85}" type="slidenum">
              <a:rPr lang="en-US" altLang="ja-JP" sz="1200" smtClean="0"/>
              <a:pPr/>
              <a:t>53</a:t>
            </a:fld>
            <a:endParaRPr lang="en-US" altLang="ja-JP" sz="1200"/>
          </a:p>
        </p:txBody>
      </p:sp>
      <p:sp>
        <p:nvSpPr>
          <p:cNvPr id="109570" name="Rectangle 2">
            <a:extLst>
              <a:ext uri="{FF2B5EF4-FFF2-40B4-BE49-F238E27FC236}">
                <a16:creationId xmlns:a16="http://schemas.microsoft.com/office/drawing/2014/main" id="{C46FEBE5-BB75-7742-9EF6-6B60BB95BBC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1" name="Rectangle 3">
            <a:extLst>
              <a:ext uri="{FF2B5EF4-FFF2-40B4-BE49-F238E27FC236}">
                <a16:creationId xmlns:a16="http://schemas.microsoft.com/office/drawing/2014/main" id="{F170340C-5828-294C-A0D4-848AAC7CC11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7" name="Rectangle 7">
            <a:extLst>
              <a:ext uri="{FF2B5EF4-FFF2-40B4-BE49-F238E27FC236}">
                <a16:creationId xmlns:a16="http://schemas.microsoft.com/office/drawing/2014/main" id="{38F833A5-8B39-6E42-8449-3C47D31F8B7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EBF104C5-82AD-4847-8E3B-8BCDAF51B761}" type="slidenum">
              <a:rPr lang="en-US" altLang="ja-JP" sz="1200" smtClean="0"/>
              <a:pPr/>
              <a:t>55</a:t>
            </a:fld>
            <a:endParaRPr lang="en-US" altLang="ja-JP" sz="1200"/>
          </a:p>
        </p:txBody>
      </p:sp>
      <p:sp>
        <p:nvSpPr>
          <p:cNvPr id="111618" name="Rectangle 2">
            <a:extLst>
              <a:ext uri="{FF2B5EF4-FFF2-40B4-BE49-F238E27FC236}">
                <a16:creationId xmlns:a16="http://schemas.microsoft.com/office/drawing/2014/main" id="{1DBC397F-E565-894A-8490-2F772929EEE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19" name="Rectangle 3">
            <a:extLst>
              <a:ext uri="{FF2B5EF4-FFF2-40B4-BE49-F238E27FC236}">
                <a16:creationId xmlns:a16="http://schemas.microsoft.com/office/drawing/2014/main" id="{9525A03A-7109-404B-9638-807E40483DC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5" name="Rectangle 7">
            <a:extLst>
              <a:ext uri="{FF2B5EF4-FFF2-40B4-BE49-F238E27FC236}">
                <a16:creationId xmlns:a16="http://schemas.microsoft.com/office/drawing/2014/main" id="{F2BE425A-DF07-0649-866F-3F14158ADBC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C087BFDC-6AD4-3648-B46E-0B819079A143}" type="slidenum">
              <a:rPr lang="en-US" altLang="ja-JP" sz="1200" smtClean="0"/>
              <a:pPr/>
              <a:t>56</a:t>
            </a:fld>
            <a:endParaRPr lang="en-US" altLang="ja-JP" sz="1200"/>
          </a:p>
        </p:txBody>
      </p:sp>
      <p:sp>
        <p:nvSpPr>
          <p:cNvPr id="113666" name="Rectangle 2">
            <a:extLst>
              <a:ext uri="{FF2B5EF4-FFF2-40B4-BE49-F238E27FC236}">
                <a16:creationId xmlns:a16="http://schemas.microsoft.com/office/drawing/2014/main" id="{902D5ADA-0C4C-FF49-9145-96E0F24AE9A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7" name="Rectangle 3">
            <a:extLst>
              <a:ext uri="{FF2B5EF4-FFF2-40B4-BE49-F238E27FC236}">
                <a16:creationId xmlns:a16="http://schemas.microsoft.com/office/drawing/2014/main" id="{59B66604-8EE7-084A-B0DF-3C777572A8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Rectangle 7">
            <a:extLst>
              <a:ext uri="{FF2B5EF4-FFF2-40B4-BE49-F238E27FC236}">
                <a16:creationId xmlns:a16="http://schemas.microsoft.com/office/drawing/2014/main" id="{1291D765-7258-334E-B082-EF56B8700AA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50E5C21E-D890-BA40-A4AE-072F7D21B735}" type="slidenum">
              <a:rPr lang="en-US" altLang="ja-JP" sz="1200" smtClean="0"/>
              <a:pPr/>
              <a:t>57</a:t>
            </a:fld>
            <a:endParaRPr lang="en-US" altLang="ja-JP" sz="1200"/>
          </a:p>
        </p:txBody>
      </p:sp>
      <p:sp>
        <p:nvSpPr>
          <p:cNvPr id="115714" name="Rectangle 2">
            <a:extLst>
              <a:ext uri="{FF2B5EF4-FFF2-40B4-BE49-F238E27FC236}">
                <a16:creationId xmlns:a16="http://schemas.microsoft.com/office/drawing/2014/main" id="{C99B61C2-8CC1-5D4F-A41A-10432FF52CA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5" name="Rectangle 3">
            <a:extLst>
              <a:ext uri="{FF2B5EF4-FFF2-40B4-BE49-F238E27FC236}">
                <a16:creationId xmlns:a16="http://schemas.microsoft.com/office/drawing/2014/main" id="{D57E73BC-0960-FA41-AD93-EAA524BFD46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1" name="Rectangle 7">
            <a:extLst>
              <a:ext uri="{FF2B5EF4-FFF2-40B4-BE49-F238E27FC236}">
                <a16:creationId xmlns:a16="http://schemas.microsoft.com/office/drawing/2014/main" id="{81481197-FCE2-1143-A3AB-60C6E55CCA2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37C90248-2A3A-7546-8904-AFA9A4CEE38D}" type="slidenum">
              <a:rPr lang="en-US" altLang="ja-JP" sz="1200" smtClean="0"/>
              <a:pPr/>
              <a:t>58</a:t>
            </a:fld>
            <a:endParaRPr lang="en-US" altLang="ja-JP" sz="1200"/>
          </a:p>
        </p:txBody>
      </p:sp>
      <p:sp>
        <p:nvSpPr>
          <p:cNvPr id="117762" name="Rectangle 2">
            <a:extLst>
              <a:ext uri="{FF2B5EF4-FFF2-40B4-BE49-F238E27FC236}">
                <a16:creationId xmlns:a16="http://schemas.microsoft.com/office/drawing/2014/main" id="{82F8A480-CF0F-8248-BC70-1929F22518F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17763" name="Rectangle 3">
            <a:extLst>
              <a:ext uri="{FF2B5EF4-FFF2-40B4-BE49-F238E27FC236}">
                <a16:creationId xmlns:a16="http://schemas.microsoft.com/office/drawing/2014/main" id="{27AE02A1-ABEA-DB49-87F0-BA84F23A6A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kumimoji="0" lang="ja-JP" altLang="en-US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09" name="Rectangle 7">
            <a:extLst>
              <a:ext uri="{FF2B5EF4-FFF2-40B4-BE49-F238E27FC236}">
                <a16:creationId xmlns:a16="http://schemas.microsoft.com/office/drawing/2014/main" id="{CF3391DD-B5E8-494B-BE80-0DBAEEEDD4D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743DA0F7-0944-6541-8CFD-564C3D650512}" type="slidenum">
              <a:rPr lang="en-US" altLang="ja-JP" sz="1200" smtClean="0"/>
              <a:pPr/>
              <a:t>59</a:t>
            </a:fld>
            <a:endParaRPr lang="en-US" altLang="ja-JP" sz="1200"/>
          </a:p>
        </p:txBody>
      </p:sp>
      <p:sp>
        <p:nvSpPr>
          <p:cNvPr id="119810" name="Rectangle 2">
            <a:extLst>
              <a:ext uri="{FF2B5EF4-FFF2-40B4-BE49-F238E27FC236}">
                <a16:creationId xmlns:a16="http://schemas.microsoft.com/office/drawing/2014/main" id="{E1FE6CBD-BB83-AB4A-81A5-86442E3FC35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19811" name="Rectangle 3">
            <a:extLst>
              <a:ext uri="{FF2B5EF4-FFF2-40B4-BE49-F238E27FC236}">
                <a16:creationId xmlns:a16="http://schemas.microsoft.com/office/drawing/2014/main" id="{228D9621-A71B-074C-81C1-B3EE1B6B9A8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kumimoji="0" lang="ja-JP" altLang="en-US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7">
            <a:extLst>
              <a:ext uri="{FF2B5EF4-FFF2-40B4-BE49-F238E27FC236}">
                <a16:creationId xmlns:a16="http://schemas.microsoft.com/office/drawing/2014/main" id="{701E09B6-7624-1D4E-A93E-F76EDA7876B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4CC091EC-926A-324B-AE9C-B11C0E4BEB68}" type="slidenum">
              <a:rPr lang="en-US" altLang="ja-JP" sz="1200" smtClean="0"/>
              <a:pPr/>
              <a:t>6</a:t>
            </a:fld>
            <a:endParaRPr lang="en-US" altLang="ja-JP" sz="1200"/>
          </a:p>
        </p:txBody>
      </p:sp>
      <p:sp>
        <p:nvSpPr>
          <p:cNvPr id="26626" name="Rectangle 2">
            <a:extLst>
              <a:ext uri="{FF2B5EF4-FFF2-40B4-BE49-F238E27FC236}">
                <a16:creationId xmlns:a16="http://schemas.microsoft.com/office/drawing/2014/main" id="{0DEC516D-609D-474C-B9DB-CF51CC1BB54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8C99B9DE-AA91-5F4B-A8C1-365C1BE036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7" name="Rectangle 7">
            <a:extLst>
              <a:ext uri="{FF2B5EF4-FFF2-40B4-BE49-F238E27FC236}">
                <a16:creationId xmlns:a16="http://schemas.microsoft.com/office/drawing/2014/main" id="{070E55AE-027B-7742-9EF7-CD9DA2BEF48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38EE18CC-31B6-024D-B690-E5AE06AD1B41}" type="slidenum">
              <a:rPr lang="en-US" altLang="ja-JP" sz="1200" smtClean="0"/>
              <a:pPr/>
              <a:t>60</a:t>
            </a:fld>
            <a:endParaRPr lang="en-US" altLang="ja-JP" sz="1200"/>
          </a:p>
        </p:txBody>
      </p:sp>
      <p:sp>
        <p:nvSpPr>
          <p:cNvPr id="121858" name="Rectangle 2">
            <a:extLst>
              <a:ext uri="{FF2B5EF4-FFF2-40B4-BE49-F238E27FC236}">
                <a16:creationId xmlns:a16="http://schemas.microsoft.com/office/drawing/2014/main" id="{C1C7DF4D-D620-0347-A15D-4F7F13B6E0A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21859" name="Rectangle 3">
            <a:extLst>
              <a:ext uri="{FF2B5EF4-FFF2-40B4-BE49-F238E27FC236}">
                <a16:creationId xmlns:a16="http://schemas.microsoft.com/office/drawing/2014/main" id="{46CB79A3-E9AB-6B4A-ADC0-E973B6D23C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kumimoji="0" lang="ja-JP" altLang="en-US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29" name="Rectangle 7">
            <a:extLst>
              <a:ext uri="{FF2B5EF4-FFF2-40B4-BE49-F238E27FC236}">
                <a16:creationId xmlns:a16="http://schemas.microsoft.com/office/drawing/2014/main" id="{0F0EA717-E655-5144-A18A-2CD169588B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F9A54AC7-F2F0-7641-928A-4B2E1D84FA51}" type="slidenum">
              <a:rPr lang="en-US" altLang="ja-JP" sz="1200" smtClean="0"/>
              <a:pPr/>
              <a:t>62</a:t>
            </a:fld>
            <a:endParaRPr lang="en-US" altLang="ja-JP" sz="1200"/>
          </a:p>
        </p:txBody>
      </p:sp>
      <p:sp>
        <p:nvSpPr>
          <p:cNvPr id="124930" name="Rectangle 2">
            <a:extLst>
              <a:ext uri="{FF2B5EF4-FFF2-40B4-BE49-F238E27FC236}">
                <a16:creationId xmlns:a16="http://schemas.microsoft.com/office/drawing/2014/main" id="{20889E53-9376-A449-877C-3E287BB3AD6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24931" name="Rectangle 3">
            <a:extLst>
              <a:ext uri="{FF2B5EF4-FFF2-40B4-BE49-F238E27FC236}">
                <a16:creationId xmlns:a16="http://schemas.microsoft.com/office/drawing/2014/main" id="{6CFEEBE9-70C0-4144-8278-BC0F7FF015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kumimoji="0" lang="ja-JP" altLang="en-US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7" name="Rectangle 7">
            <a:extLst>
              <a:ext uri="{FF2B5EF4-FFF2-40B4-BE49-F238E27FC236}">
                <a16:creationId xmlns:a16="http://schemas.microsoft.com/office/drawing/2014/main" id="{5A90F1A7-B2B9-6E4F-B454-7CA06CC8BEC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312F4D23-400A-1A43-8576-61AA0C768A6E}" type="slidenum">
              <a:rPr lang="en-US" altLang="ja-JP" sz="1200" smtClean="0"/>
              <a:pPr/>
              <a:t>63</a:t>
            </a:fld>
            <a:endParaRPr lang="en-US" altLang="ja-JP" sz="1200"/>
          </a:p>
        </p:txBody>
      </p:sp>
      <p:sp>
        <p:nvSpPr>
          <p:cNvPr id="126978" name="Rectangle 2">
            <a:extLst>
              <a:ext uri="{FF2B5EF4-FFF2-40B4-BE49-F238E27FC236}">
                <a16:creationId xmlns:a16="http://schemas.microsoft.com/office/drawing/2014/main" id="{29AB2D9F-7E0E-734A-A9A3-27C0DDA4B95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26979" name="Rectangle 3">
            <a:extLst>
              <a:ext uri="{FF2B5EF4-FFF2-40B4-BE49-F238E27FC236}">
                <a16:creationId xmlns:a16="http://schemas.microsoft.com/office/drawing/2014/main" id="{DF49D280-80F4-E641-909E-EEFA62F659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kumimoji="0" lang="ja-JP" altLang="en-US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5" name="Rectangle 7">
            <a:extLst>
              <a:ext uri="{FF2B5EF4-FFF2-40B4-BE49-F238E27FC236}">
                <a16:creationId xmlns:a16="http://schemas.microsoft.com/office/drawing/2014/main" id="{D1AD20F1-0D40-4A4A-99E6-64881696630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6DA85DCC-F93A-7648-9D88-AA016DA7B562}" type="slidenum">
              <a:rPr lang="en-US" altLang="ja-JP" sz="1200" smtClean="0"/>
              <a:pPr/>
              <a:t>64</a:t>
            </a:fld>
            <a:endParaRPr lang="en-US" altLang="ja-JP" sz="1200"/>
          </a:p>
        </p:txBody>
      </p:sp>
      <p:sp>
        <p:nvSpPr>
          <p:cNvPr id="129026" name="Rectangle 2">
            <a:extLst>
              <a:ext uri="{FF2B5EF4-FFF2-40B4-BE49-F238E27FC236}">
                <a16:creationId xmlns:a16="http://schemas.microsoft.com/office/drawing/2014/main" id="{31FC34F5-2752-F94A-8164-74DAD406E10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29027" name="Rectangle 3">
            <a:extLst>
              <a:ext uri="{FF2B5EF4-FFF2-40B4-BE49-F238E27FC236}">
                <a16:creationId xmlns:a16="http://schemas.microsoft.com/office/drawing/2014/main" id="{05100843-2C80-F743-9852-A191F2917D1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kumimoji="0" lang="ja-JP" altLang="en-US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3" name="Rectangle 7">
            <a:extLst>
              <a:ext uri="{FF2B5EF4-FFF2-40B4-BE49-F238E27FC236}">
                <a16:creationId xmlns:a16="http://schemas.microsoft.com/office/drawing/2014/main" id="{FB1725F5-7156-304E-BD83-F3157EB8777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26490E59-A29F-524F-88E8-C45E47481186}" type="slidenum">
              <a:rPr lang="en-US" altLang="ja-JP" sz="1200" smtClean="0"/>
              <a:pPr/>
              <a:t>65</a:t>
            </a:fld>
            <a:endParaRPr lang="en-US" altLang="ja-JP" sz="1200"/>
          </a:p>
        </p:txBody>
      </p:sp>
      <p:sp>
        <p:nvSpPr>
          <p:cNvPr id="131074" name="Rectangle 2">
            <a:extLst>
              <a:ext uri="{FF2B5EF4-FFF2-40B4-BE49-F238E27FC236}">
                <a16:creationId xmlns:a16="http://schemas.microsoft.com/office/drawing/2014/main" id="{AFA53337-1DBE-634A-9691-816253A5506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1075" name="Rectangle 3">
            <a:extLst>
              <a:ext uri="{FF2B5EF4-FFF2-40B4-BE49-F238E27FC236}">
                <a16:creationId xmlns:a16="http://schemas.microsoft.com/office/drawing/2014/main" id="{4A6B0D41-7079-8748-ABF7-9F4347386C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1" name="Rectangle 7">
            <a:extLst>
              <a:ext uri="{FF2B5EF4-FFF2-40B4-BE49-F238E27FC236}">
                <a16:creationId xmlns:a16="http://schemas.microsoft.com/office/drawing/2014/main" id="{54DF6DBB-7FC6-414F-8DE6-2AB0E0CF3EE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A0288783-347C-BB46-9840-0C3607C3D648}" type="slidenum">
              <a:rPr lang="en-US" altLang="ja-JP" sz="1200" smtClean="0"/>
              <a:pPr/>
              <a:t>66</a:t>
            </a:fld>
            <a:endParaRPr lang="en-US" altLang="ja-JP" sz="1200"/>
          </a:p>
        </p:txBody>
      </p:sp>
      <p:sp>
        <p:nvSpPr>
          <p:cNvPr id="133122" name="Rectangle 2">
            <a:extLst>
              <a:ext uri="{FF2B5EF4-FFF2-40B4-BE49-F238E27FC236}">
                <a16:creationId xmlns:a16="http://schemas.microsoft.com/office/drawing/2014/main" id="{A1CC80A6-B1B7-CD4C-9074-82D8719C614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23" name="Rectangle 3">
            <a:extLst>
              <a:ext uri="{FF2B5EF4-FFF2-40B4-BE49-F238E27FC236}">
                <a16:creationId xmlns:a16="http://schemas.microsoft.com/office/drawing/2014/main" id="{6364D940-FBB5-AC4F-8BE5-E36E1EF2D5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69" name="Rectangle 7">
            <a:extLst>
              <a:ext uri="{FF2B5EF4-FFF2-40B4-BE49-F238E27FC236}">
                <a16:creationId xmlns:a16="http://schemas.microsoft.com/office/drawing/2014/main" id="{FB65A56A-404D-9247-867D-27699C1A615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5EE500B4-A2A4-E249-990B-FE0147F46331}" type="slidenum">
              <a:rPr lang="en-US" altLang="ja-JP" sz="1200" smtClean="0"/>
              <a:pPr/>
              <a:t>67</a:t>
            </a:fld>
            <a:endParaRPr lang="en-US" altLang="ja-JP" sz="1200"/>
          </a:p>
        </p:txBody>
      </p:sp>
      <p:sp>
        <p:nvSpPr>
          <p:cNvPr id="135170" name="Rectangle 2">
            <a:extLst>
              <a:ext uri="{FF2B5EF4-FFF2-40B4-BE49-F238E27FC236}">
                <a16:creationId xmlns:a16="http://schemas.microsoft.com/office/drawing/2014/main" id="{DEEF3BCC-6E59-8B4B-8389-3D6F96E1288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1" name="Rectangle 3">
            <a:extLst>
              <a:ext uri="{FF2B5EF4-FFF2-40B4-BE49-F238E27FC236}">
                <a16:creationId xmlns:a16="http://schemas.microsoft.com/office/drawing/2014/main" id="{43BEF6C1-97B6-A946-80E6-FBA09C781E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7" name="Rectangle 7">
            <a:extLst>
              <a:ext uri="{FF2B5EF4-FFF2-40B4-BE49-F238E27FC236}">
                <a16:creationId xmlns:a16="http://schemas.microsoft.com/office/drawing/2014/main" id="{19E39415-03EA-B441-AB80-A0B0F5DA7F3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B2270F49-BDED-B14E-94F8-4B8FB774CE5F}" type="slidenum">
              <a:rPr lang="en-US" altLang="ja-JP" sz="1200" smtClean="0"/>
              <a:pPr/>
              <a:t>68</a:t>
            </a:fld>
            <a:endParaRPr lang="en-US" altLang="ja-JP" sz="1200"/>
          </a:p>
        </p:txBody>
      </p:sp>
      <p:sp>
        <p:nvSpPr>
          <p:cNvPr id="137218" name="Rectangle 2">
            <a:extLst>
              <a:ext uri="{FF2B5EF4-FFF2-40B4-BE49-F238E27FC236}">
                <a16:creationId xmlns:a16="http://schemas.microsoft.com/office/drawing/2014/main" id="{D9F22BD8-BA06-524B-8B03-4B3AFD33101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7219" name="Rectangle 3">
            <a:extLst>
              <a:ext uri="{FF2B5EF4-FFF2-40B4-BE49-F238E27FC236}">
                <a16:creationId xmlns:a16="http://schemas.microsoft.com/office/drawing/2014/main" id="{56DEEA68-B551-F24E-AF43-CF23FEB91CB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5" name="Rectangle 7">
            <a:extLst>
              <a:ext uri="{FF2B5EF4-FFF2-40B4-BE49-F238E27FC236}">
                <a16:creationId xmlns:a16="http://schemas.microsoft.com/office/drawing/2014/main" id="{C1F9EA61-D550-B041-9967-8571FD8A0BD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662BEAC4-CBE0-7049-9EBE-55FE92605C68}" type="slidenum">
              <a:rPr lang="en-US" altLang="ja-JP" sz="1200" smtClean="0"/>
              <a:pPr/>
              <a:t>69</a:t>
            </a:fld>
            <a:endParaRPr lang="en-US" altLang="ja-JP" sz="1200"/>
          </a:p>
        </p:txBody>
      </p:sp>
      <p:sp>
        <p:nvSpPr>
          <p:cNvPr id="139266" name="Rectangle 2">
            <a:extLst>
              <a:ext uri="{FF2B5EF4-FFF2-40B4-BE49-F238E27FC236}">
                <a16:creationId xmlns:a16="http://schemas.microsoft.com/office/drawing/2014/main" id="{AADC9773-B20B-7346-8128-3FA42E30D19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9267" name="Rectangle 3">
            <a:extLst>
              <a:ext uri="{FF2B5EF4-FFF2-40B4-BE49-F238E27FC236}">
                <a16:creationId xmlns:a16="http://schemas.microsoft.com/office/drawing/2014/main" id="{77A99E56-6F7B-7746-BD00-F81872DD68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3" name="Rectangle 7">
            <a:extLst>
              <a:ext uri="{FF2B5EF4-FFF2-40B4-BE49-F238E27FC236}">
                <a16:creationId xmlns:a16="http://schemas.microsoft.com/office/drawing/2014/main" id="{AF416B36-9AC8-6240-A207-D943F5FDAF1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10EBEF00-B30F-724B-8396-3D70A45361BA}" type="slidenum">
              <a:rPr lang="en-US" altLang="ja-JP" sz="1200" smtClean="0"/>
              <a:pPr/>
              <a:t>70</a:t>
            </a:fld>
            <a:endParaRPr lang="en-US" altLang="ja-JP" sz="1200"/>
          </a:p>
        </p:txBody>
      </p:sp>
      <p:sp>
        <p:nvSpPr>
          <p:cNvPr id="141314" name="Rectangle 2">
            <a:extLst>
              <a:ext uri="{FF2B5EF4-FFF2-40B4-BE49-F238E27FC236}">
                <a16:creationId xmlns:a16="http://schemas.microsoft.com/office/drawing/2014/main" id="{A43EBDE8-3B90-1E4F-B8C3-2F55E8DB204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1315" name="Rectangle 3">
            <a:extLst>
              <a:ext uri="{FF2B5EF4-FFF2-40B4-BE49-F238E27FC236}">
                <a16:creationId xmlns:a16="http://schemas.microsoft.com/office/drawing/2014/main" id="{F92C7E6A-D94E-7B4C-B326-6D1EBACFBC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7">
            <a:extLst>
              <a:ext uri="{FF2B5EF4-FFF2-40B4-BE49-F238E27FC236}">
                <a16:creationId xmlns:a16="http://schemas.microsoft.com/office/drawing/2014/main" id="{5007B86E-1B7D-3D4B-8B64-2DC2FBF6BF8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481D06BA-511D-CF4C-A27C-DB39DB76F91F}" type="slidenum">
              <a:rPr lang="en-US" altLang="ja-JP" sz="1200" smtClean="0"/>
              <a:pPr/>
              <a:t>7</a:t>
            </a:fld>
            <a:endParaRPr lang="en-US" altLang="ja-JP" sz="1200"/>
          </a:p>
        </p:txBody>
      </p:sp>
      <p:sp>
        <p:nvSpPr>
          <p:cNvPr id="28674" name="Rectangle 2">
            <a:extLst>
              <a:ext uri="{FF2B5EF4-FFF2-40B4-BE49-F238E27FC236}">
                <a16:creationId xmlns:a16="http://schemas.microsoft.com/office/drawing/2014/main" id="{B07D6B83-DE1E-C546-881F-F8688D944F1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48290472-303D-4E45-A98D-19DF1875E1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1" name="Rectangle 7">
            <a:extLst>
              <a:ext uri="{FF2B5EF4-FFF2-40B4-BE49-F238E27FC236}">
                <a16:creationId xmlns:a16="http://schemas.microsoft.com/office/drawing/2014/main" id="{5E640274-3FC4-F04F-9002-E43B29BFED7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30B6B856-5363-7841-BEE3-A1301203EA25}" type="slidenum">
              <a:rPr lang="en-US" altLang="ja-JP" sz="1200" smtClean="0"/>
              <a:pPr/>
              <a:t>71</a:t>
            </a:fld>
            <a:endParaRPr lang="en-US" altLang="ja-JP" sz="1200"/>
          </a:p>
        </p:txBody>
      </p:sp>
      <p:sp>
        <p:nvSpPr>
          <p:cNvPr id="143362" name="Rectangle 2">
            <a:extLst>
              <a:ext uri="{FF2B5EF4-FFF2-40B4-BE49-F238E27FC236}">
                <a16:creationId xmlns:a16="http://schemas.microsoft.com/office/drawing/2014/main" id="{CE36D8E7-4B32-EF4E-8E31-C48D5E0BC4A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63" name="Rectangle 3">
            <a:extLst>
              <a:ext uri="{FF2B5EF4-FFF2-40B4-BE49-F238E27FC236}">
                <a16:creationId xmlns:a16="http://schemas.microsoft.com/office/drawing/2014/main" id="{72DF9169-B83A-E540-A7AC-A94DCBEE4C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09" name="Rectangle 7">
            <a:extLst>
              <a:ext uri="{FF2B5EF4-FFF2-40B4-BE49-F238E27FC236}">
                <a16:creationId xmlns:a16="http://schemas.microsoft.com/office/drawing/2014/main" id="{A2E17D84-8F78-E941-AE2D-6FA1851077B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2B9E6BEF-D02A-674B-A2CE-94A910CF12DF}" type="slidenum">
              <a:rPr lang="en-US" altLang="ja-JP" sz="1200" smtClean="0"/>
              <a:pPr/>
              <a:t>72</a:t>
            </a:fld>
            <a:endParaRPr lang="en-US" altLang="ja-JP" sz="1200"/>
          </a:p>
        </p:txBody>
      </p:sp>
      <p:sp>
        <p:nvSpPr>
          <p:cNvPr id="145410" name="Rectangle 2">
            <a:extLst>
              <a:ext uri="{FF2B5EF4-FFF2-40B4-BE49-F238E27FC236}">
                <a16:creationId xmlns:a16="http://schemas.microsoft.com/office/drawing/2014/main" id="{528AC9D6-A3C4-4342-BB98-63760863687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411" name="Rectangle 3">
            <a:extLst>
              <a:ext uri="{FF2B5EF4-FFF2-40B4-BE49-F238E27FC236}">
                <a16:creationId xmlns:a16="http://schemas.microsoft.com/office/drawing/2014/main" id="{75BD27D4-073B-0E4D-88A7-76FEA4B00C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7" name="Rectangle 7">
            <a:extLst>
              <a:ext uri="{FF2B5EF4-FFF2-40B4-BE49-F238E27FC236}">
                <a16:creationId xmlns:a16="http://schemas.microsoft.com/office/drawing/2014/main" id="{575F9C8A-83A6-1E44-898F-416233B5ADF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ECC80CA0-7ED0-8240-B834-9294CBE97D60}" type="slidenum">
              <a:rPr lang="en-US" altLang="ja-JP" sz="1200" smtClean="0"/>
              <a:pPr/>
              <a:t>73</a:t>
            </a:fld>
            <a:endParaRPr lang="en-US" altLang="ja-JP" sz="1200"/>
          </a:p>
        </p:txBody>
      </p:sp>
      <p:sp>
        <p:nvSpPr>
          <p:cNvPr id="147458" name="Rectangle 2">
            <a:extLst>
              <a:ext uri="{FF2B5EF4-FFF2-40B4-BE49-F238E27FC236}">
                <a16:creationId xmlns:a16="http://schemas.microsoft.com/office/drawing/2014/main" id="{0C54AF1F-5E3B-2546-97AA-36B879BACE2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7459" name="Rectangle 3">
            <a:extLst>
              <a:ext uri="{FF2B5EF4-FFF2-40B4-BE49-F238E27FC236}">
                <a16:creationId xmlns:a16="http://schemas.microsoft.com/office/drawing/2014/main" id="{7130A96E-553B-E74B-824F-CFAAFF1E30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5" name="Rectangle 7">
            <a:extLst>
              <a:ext uri="{FF2B5EF4-FFF2-40B4-BE49-F238E27FC236}">
                <a16:creationId xmlns:a16="http://schemas.microsoft.com/office/drawing/2014/main" id="{7BE1AB53-9F65-D847-A579-71B402F3E82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5D0FEC13-55B6-BA41-B75D-42F01732419E}" type="slidenum">
              <a:rPr lang="en-US" altLang="ja-JP" sz="1200" smtClean="0"/>
              <a:pPr/>
              <a:t>74</a:t>
            </a:fld>
            <a:endParaRPr lang="en-US" altLang="ja-JP" sz="1200"/>
          </a:p>
        </p:txBody>
      </p:sp>
      <p:sp>
        <p:nvSpPr>
          <p:cNvPr id="149506" name="Rectangle 2">
            <a:extLst>
              <a:ext uri="{FF2B5EF4-FFF2-40B4-BE49-F238E27FC236}">
                <a16:creationId xmlns:a16="http://schemas.microsoft.com/office/drawing/2014/main" id="{5BE0C5B0-DF67-5740-AB07-7F72C16B8F1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9507" name="Rectangle 3">
            <a:extLst>
              <a:ext uri="{FF2B5EF4-FFF2-40B4-BE49-F238E27FC236}">
                <a16:creationId xmlns:a16="http://schemas.microsoft.com/office/drawing/2014/main" id="{3C9D356E-E549-F949-89B0-09BC436967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3" name="Rectangle 7">
            <a:extLst>
              <a:ext uri="{FF2B5EF4-FFF2-40B4-BE49-F238E27FC236}">
                <a16:creationId xmlns:a16="http://schemas.microsoft.com/office/drawing/2014/main" id="{E98FCB5D-CD0C-DE4A-891F-B51D6FAEEE6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72126D32-A64A-A341-9C1C-378D5BBBBC25}" type="slidenum">
              <a:rPr lang="en-US" altLang="ja-JP" sz="1200" smtClean="0"/>
              <a:pPr/>
              <a:t>75</a:t>
            </a:fld>
            <a:endParaRPr lang="en-US" altLang="ja-JP" sz="1200"/>
          </a:p>
        </p:txBody>
      </p:sp>
      <p:sp>
        <p:nvSpPr>
          <p:cNvPr id="151554" name="Rectangle 2">
            <a:extLst>
              <a:ext uri="{FF2B5EF4-FFF2-40B4-BE49-F238E27FC236}">
                <a16:creationId xmlns:a16="http://schemas.microsoft.com/office/drawing/2014/main" id="{BB6AAF34-9604-7545-A89F-D698CCB61B5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1555" name="Rectangle 3">
            <a:extLst>
              <a:ext uri="{FF2B5EF4-FFF2-40B4-BE49-F238E27FC236}">
                <a16:creationId xmlns:a16="http://schemas.microsoft.com/office/drawing/2014/main" id="{663E009B-3A3E-7142-B9A2-59A9AE3E83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1" name="Rectangle 7">
            <a:extLst>
              <a:ext uri="{FF2B5EF4-FFF2-40B4-BE49-F238E27FC236}">
                <a16:creationId xmlns:a16="http://schemas.microsoft.com/office/drawing/2014/main" id="{981BF065-5258-9043-B153-9B33C2FCDBF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A60A8CE9-98B7-1247-A7F4-026BBE09CEB1}" type="slidenum">
              <a:rPr lang="en-US" altLang="ja-JP" sz="1200" smtClean="0"/>
              <a:pPr/>
              <a:t>76</a:t>
            </a:fld>
            <a:endParaRPr lang="en-US" altLang="ja-JP" sz="1200"/>
          </a:p>
        </p:txBody>
      </p:sp>
      <p:sp>
        <p:nvSpPr>
          <p:cNvPr id="153602" name="Rectangle 2">
            <a:extLst>
              <a:ext uri="{FF2B5EF4-FFF2-40B4-BE49-F238E27FC236}">
                <a16:creationId xmlns:a16="http://schemas.microsoft.com/office/drawing/2014/main" id="{1A438B15-05DD-9D4B-9D3C-3804957FEA1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03" name="Rectangle 3">
            <a:extLst>
              <a:ext uri="{FF2B5EF4-FFF2-40B4-BE49-F238E27FC236}">
                <a16:creationId xmlns:a16="http://schemas.microsoft.com/office/drawing/2014/main" id="{5779EA8C-052D-DF44-A359-E124DCAAC0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49" name="Rectangle 7">
            <a:extLst>
              <a:ext uri="{FF2B5EF4-FFF2-40B4-BE49-F238E27FC236}">
                <a16:creationId xmlns:a16="http://schemas.microsoft.com/office/drawing/2014/main" id="{B7B2CE95-A721-DF40-8185-2E14A9EA532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7E1DEDBF-A947-FE4A-B238-3DA9E352850C}" type="slidenum">
              <a:rPr lang="en-US" altLang="ja-JP" sz="1200" smtClean="0"/>
              <a:pPr/>
              <a:t>77</a:t>
            </a:fld>
            <a:endParaRPr lang="en-US" altLang="ja-JP" sz="1200"/>
          </a:p>
        </p:txBody>
      </p:sp>
      <p:sp>
        <p:nvSpPr>
          <p:cNvPr id="155650" name="Rectangle 2">
            <a:extLst>
              <a:ext uri="{FF2B5EF4-FFF2-40B4-BE49-F238E27FC236}">
                <a16:creationId xmlns:a16="http://schemas.microsoft.com/office/drawing/2014/main" id="{F7A80800-3A3D-DA42-950A-2C695BD6136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5651" name="Rectangle 3">
            <a:extLst>
              <a:ext uri="{FF2B5EF4-FFF2-40B4-BE49-F238E27FC236}">
                <a16:creationId xmlns:a16="http://schemas.microsoft.com/office/drawing/2014/main" id="{919FF8D1-451B-CF42-9916-ACC86683E0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89" name="スライド イメージ プレースホルダー 1">
            <a:extLst>
              <a:ext uri="{FF2B5EF4-FFF2-40B4-BE49-F238E27FC236}">
                <a16:creationId xmlns:a16="http://schemas.microsoft.com/office/drawing/2014/main" id="{146DA00F-4D22-3B4B-8583-92E2A88D92E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5890" name="ノート プレースホルダー 2">
            <a:extLst>
              <a:ext uri="{FF2B5EF4-FFF2-40B4-BE49-F238E27FC236}">
                <a16:creationId xmlns:a16="http://schemas.microsoft.com/office/drawing/2014/main" id="{BDA31E74-C99C-4D44-ACF3-BA82E79D38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</p:txBody>
      </p:sp>
      <p:sp>
        <p:nvSpPr>
          <p:cNvPr id="165891" name="スライド番号プレースホルダー 3">
            <a:extLst>
              <a:ext uri="{FF2B5EF4-FFF2-40B4-BE49-F238E27FC236}">
                <a16:creationId xmlns:a16="http://schemas.microsoft.com/office/drawing/2014/main" id="{429BEF7D-A56D-3E45-A1B3-7C5C758BDD5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4157CF18-26DC-A045-B817-BF0CF26086D9}" type="slidenum">
              <a:rPr lang="en-US" altLang="ja-JP" sz="1200" smtClean="0"/>
              <a:pPr/>
              <a:t>79</a:t>
            </a:fld>
            <a:endParaRPr lang="en-US" altLang="ja-JP" sz="12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7">
            <a:extLst>
              <a:ext uri="{FF2B5EF4-FFF2-40B4-BE49-F238E27FC236}">
                <a16:creationId xmlns:a16="http://schemas.microsoft.com/office/drawing/2014/main" id="{66AAB310-C1AC-C54D-8F3B-F327D1A11BD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BD3E4AF0-D761-B64E-9276-18A5821A726E}" type="slidenum">
              <a:rPr lang="en-US" altLang="ja-JP" sz="1200" smtClean="0"/>
              <a:pPr/>
              <a:t>8</a:t>
            </a:fld>
            <a:endParaRPr lang="en-US" altLang="ja-JP" sz="1200"/>
          </a:p>
        </p:txBody>
      </p:sp>
      <p:sp>
        <p:nvSpPr>
          <p:cNvPr id="30722" name="Rectangle 2">
            <a:extLst>
              <a:ext uri="{FF2B5EF4-FFF2-40B4-BE49-F238E27FC236}">
                <a16:creationId xmlns:a16="http://schemas.microsoft.com/office/drawing/2014/main" id="{78043734-EFEE-4C49-BD61-0FD886FDF54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71C437DC-01D3-FB40-B769-A6821890B2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7">
            <a:extLst>
              <a:ext uri="{FF2B5EF4-FFF2-40B4-BE49-F238E27FC236}">
                <a16:creationId xmlns:a16="http://schemas.microsoft.com/office/drawing/2014/main" id="{46BD54B2-E530-6F45-879E-629B95AD094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DDF50569-94EA-DA4C-9FAA-D533F713A8F2}" type="slidenum">
              <a:rPr lang="en-US" altLang="ja-JP" sz="1200" smtClean="0"/>
              <a:pPr/>
              <a:t>9</a:t>
            </a:fld>
            <a:endParaRPr lang="en-US" altLang="ja-JP" sz="1200"/>
          </a:p>
        </p:txBody>
      </p:sp>
      <p:sp>
        <p:nvSpPr>
          <p:cNvPr id="32770" name="Rectangle 2">
            <a:extLst>
              <a:ext uri="{FF2B5EF4-FFF2-40B4-BE49-F238E27FC236}">
                <a16:creationId xmlns:a16="http://schemas.microsoft.com/office/drawing/2014/main" id="{7F5EE5B5-4095-9740-B70C-680BAA12A7A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115C0D48-F56A-1E4D-A7FB-BF5DD2E747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7">
            <a:extLst>
              <a:ext uri="{FF2B5EF4-FFF2-40B4-BE49-F238E27FC236}">
                <a16:creationId xmlns:a16="http://schemas.microsoft.com/office/drawing/2014/main" id="{676EB46E-8CC0-3440-A0A1-0C168B3188E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5B196966-764D-4345-8138-F1B34416E44E}" type="slidenum">
              <a:rPr lang="en-US" altLang="ja-JP" sz="1200" smtClean="0"/>
              <a:pPr/>
              <a:t>10</a:t>
            </a:fld>
            <a:endParaRPr lang="en-US" altLang="ja-JP" sz="1200"/>
          </a:p>
        </p:txBody>
      </p:sp>
      <p:sp>
        <p:nvSpPr>
          <p:cNvPr id="34818" name="Rectangle 2">
            <a:extLst>
              <a:ext uri="{FF2B5EF4-FFF2-40B4-BE49-F238E27FC236}">
                <a16:creationId xmlns:a16="http://schemas.microsoft.com/office/drawing/2014/main" id="{4CFD29D2-7D3C-184A-BEE9-D831527620D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53E182FA-6027-3F44-9656-B0A5DCB68D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latin typeface="Comic Sans MS" panose="030F0902030302020204" pitchFamily="66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 sz="4400"/>
            </a:lvl1pPr>
          </a:lstStyle>
          <a:p>
            <a:r>
              <a:rPr lang="ja-JP" altLang="en-US"/>
              <a:t>マスター タイトルの書式設定</a:t>
            </a:r>
            <a:endParaRPr lang="en-US" altLang="ja-JP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36813" y="3886200"/>
            <a:ext cx="4267200" cy="2057400"/>
          </a:xfrm>
        </p:spPr>
        <p:txBody>
          <a:bodyPr/>
          <a:lstStyle>
            <a:lvl1pPr marL="0" indent="0" algn="ctr">
              <a:buFont typeface="Monotype Sorts" pitchFamily="-109" charset="2"/>
              <a:buNone/>
              <a:defRPr sz="2800"/>
            </a:lvl1pPr>
          </a:lstStyle>
          <a:p>
            <a:r>
              <a:rPr lang="ja-JP" altLang="en-US"/>
              <a:t>マスター サブタイトルの書式設定</a:t>
            </a:r>
            <a:endParaRPr lang="en-US" altLang="ja-JP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EE58678-1224-3347-8B54-DB4D1888BC8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2AD5A05-42B2-F949-8890-0E841D55C1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F726D52-B3E5-9740-9318-7B9B3B3416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BC0FD2-2A82-E442-BDBD-08DAF763B3E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7415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DA32E56-7E60-4245-9A1D-A22906D13F2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178F8D4-B364-414A-975E-01F056A4082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33B119B-74B4-604D-9994-CA7683207E6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16EB3F-C7A6-E542-AD87-D6EC17B9E85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90396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1371600"/>
            <a:ext cx="1943100" cy="472440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5800" y="1371600"/>
            <a:ext cx="5676900" cy="472440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583268A-E0D1-8F4E-B879-93CF4B9048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22B45FE-7A21-7145-81B1-9B1EF4CCF6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683A8D5-8352-4845-A058-D2341457301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082198-BA18-474F-9FC9-5FF5C07B511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164243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タイトルと、図表または組織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5800" y="1371600"/>
            <a:ext cx="7772400" cy="1143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SmartArt プレースホルダ 2"/>
          <p:cNvSpPr>
            <a:spLocks noGrp="1"/>
          </p:cNvSpPr>
          <p:nvPr>
            <p:ph type="dgm" idx="1"/>
          </p:nvPr>
        </p:nvSpPr>
        <p:spPr>
          <a:xfrm>
            <a:off x="685800" y="2590800"/>
            <a:ext cx="7772400" cy="3505200"/>
          </a:xfrm>
        </p:spPr>
        <p:txBody>
          <a:bodyPr/>
          <a:lstStyle/>
          <a:p>
            <a:pPr lvl="0"/>
            <a:r>
              <a:rPr lang="en-US" altLang="ja-JP" noProof="0"/>
              <a:t>SmartArt </a:t>
            </a:r>
            <a:r>
              <a:rPr lang="ja-JP" altLang="en-US" noProof="0"/>
              <a:t>グラフィックを追加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CE2FA3F-7788-8C40-99F8-2FA8860CD18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D5EC8E8-7249-264E-B42F-2F45DB62CAD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E31CCB0-65A2-1A4B-BF22-195A02691A1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758DCF-F468-B640-A2B7-5A7099DEBA7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083786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5800" y="1371600"/>
            <a:ext cx="7772400" cy="1143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表プレースホルダ 2"/>
          <p:cNvSpPr>
            <a:spLocks noGrp="1"/>
          </p:cNvSpPr>
          <p:nvPr>
            <p:ph type="tbl" idx="1"/>
          </p:nvPr>
        </p:nvSpPr>
        <p:spPr>
          <a:xfrm>
            <a:off x="685800" y="2590800"/>
            <a:ext cx="7772400" cy="3505200"/>
          </a:xfrm>
        </p:spPr>
        <p:txBody>
          <a:bodyPr/>
          <a:lstStyle/>
          <a:p>
            <a:pPr lvl="0"/>
            <a:r>
              <a:rPr lang="ja-JP" altLang="en-US" noProof="0"/>
              <a:t>表を追加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4FFBD49-CB94-6341-8137-932F46B9A5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3279CF9-C82B-C04E-A40F-262678F314E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48D49DD-E17B-0642-928B-18F57C079FA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9E03A0-0D2A-6E47-B353-5B010AA1B9A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01630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D6885E0-5FC4-9344-B533-3C1C6719B08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67EFBCE-47C5-384B-8941-2EBB4F8174A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593CCDE-6DE7-6D44-A43A-CB8C62B891C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1985E8-2E1B-2E42-B97F-830C24E6DEB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15872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035B3F4-D842-7D47-8451-3CBD9BE6397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5E56132-13F6-044D-A2C5-C27CFF60BC7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CC66966-D75F-B845-BE2F-2E2092C9E56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AE72BA-14AF-EC41-A578-BE756CB172F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4295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2590800"/>
            <a:ext cx="3810000" cy="3505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2590800"/>
            <a:ext cx="3810000" cy="3505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53BD870-D550-C442-AF68-98F4D55AFDA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EF553E2-8B94-1A40-B227-53A8394CE94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2A75326-9477-AF44-8F74-D3874FED9B6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43BAC0-96EF-DE41-88D0-8BFEF24E07B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31015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C6EA974-3C8E-5144-86D2-ADBBA0094B8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4C716054-F6D5-2F47-BB66-615704437AC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C7F981A-A861-1C4E-9103-98E9D607FBF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2BE15F-F12F-654D-B0DB-3731116F1C7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70676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F2B9DE62-73FA-0B4E-8157-FE5C25261D9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17D3F39-2E3A-1044-B165-32FC26DA1DB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B893FB8-7341-C14D-B5F1-7FABCAF9B79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30BC7D-3376-474D-AD98-7D1D00E554C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45179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714E594E-4847-B046-85E3-58ED983C162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5ED6C182-FAE2-7C41-89AF-8003BE52D9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0C4DAC75-B1E7-FC41-9644-5B394DA5D27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BA6A96-C351-084C-B66C-03242F3BC57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89812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D5E5DFF-3B80-6E4F-8DDD-E6A7FA07B6D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D9D422A-589D-0E4E-9CE8-8485833B136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3AB0490-8D07-2744-AA65-5AA565DD549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38F035-64CE-8A42-9B2E-B413770154B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03091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CE58BDB-F67A-CA41-A1C1-503BC958310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E17739E-7129-7C46-94D2-0DDD90A20DF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576DEFB-1C37-444D-BD3B-48669CD6B1A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44B659-828E-6D44-9AE5-36C003AD274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58471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B99E0B2D-EA0E-C94B-A19B-E5E0EF8321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371600"/>
            <a:ext cx="7772400" cy="1143000"/>
          </a:xfrm>
          <a:prstGeom prst="rect">
            <a:avLst/>
          </a:prstGeom>
          <a:noFill/>
          <a:ln>
            <a:noFill/>
          </a:ln>
          <a:effectLst>
            <a:outerShdw blurRad="38100" dist="35921" dir="2700000" algn="ctr" rotWithShape="0">
              <a:schemeClr val="bg2">
                <a:alpha val="99962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タイトルの書式設定</a:t>
            </a:r>
            <a:endParaRPr lang="en-US" altLang="ja-JP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B7B73F37-ACBC-2C45-9251-F139959AF8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590800"/>
            <a:ext cx="7772400" cy="3505200"/>
          </a:xfrm>
          <a:prstGeom prst="rect">
            <a:avLst/>
          </a:prstGeom>
          <a:noFill/>
          <a:ln>
            <a:noFill/>
          </a:ln>
          <a:effectLst>
            <a:outerShdw blurRad="38100" dist="35921" dir="2700000" algn="ctr" rotWithShape="0">
              <a:schemeClr val="bg2">
                <a:alpha val="99962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テキストの書式設定</a:t>
            </a:r>
            <a:endParaRPr lang="en-US" altLang="ja-JP"/>
          </a:p>
          <a:p>
            <a:pPr lvl="1"/>
            <a:r>
              <a:rPr lang="ja-JP" altLang="en-US"/>
              <a:t>第</a:t>
            </a:r>
            <a:r>
              <a:rPr lang="en-US" altLang="ja-JP"/>
              <a:t> 2 </a:t>
            </a:r>
            <a:r>
              <a:rPr lang="ja-JP" altLang="en-US"/>
              <a:t>レベル</a:t>
            </a:r>
            <a:endParaRPr lang="en-US" altLang="ja-JP"/>
          </a:p>
          <a:p>
            <a:pPr lvl="2"/>
            <a:r>
              <a:rPr lang="ja-JP" altLang="en-US"/>
              <a:t>第</a:t>
            </a:r>
            <a:r>
              <a:rPr lang="en-US" altLang="ja-JP"/>
              <a:t> 3 </a:t>
            </a:r>
            <a:r>
              <a:rPr lang="ja-JP" altLang="en-US"/>
              <a:t>レベル</a:t>
            </a:r>
            <a:endParaRPr lang="en-US" altLang="ja-JP"/>
          </a:p>
          <a:p>
            <a:pPr lvl="3"/>
            <a:r>
              <a:rPr lang="ja-JP" altLang="en-US"/>
              <a:t>第</a:t>
            </a:r>
            <a:r>
              <a:rPr lang="en-US" altLang="ja-JP"/>
              <a:t> 4 </a:t>
            </a:r>
            <a:r>
              <a:rPr lang="ja-JP" altLang="en-US"/>
              <a:t>レベル</a:t>
            </a:r>
            <a:endParaRPr lang="en-US" altLang="ja-JP"/>
          </a:p>
          <a:p>
            <a:pPr lvl="4"/>
            <a:r>
              <a:rPr lang="ja-JP" altLang="en-US"/>
              <a:t>第</a:t>
            </a:r>
            <a:r>
              <a:rPr lang="en-US" altLang="ja-JP"/>
              <a:t> 5 </a:t>
            </a:r>
            <a:r>
              <a:rPr lang="ja-JP" altLang="en-US"/>
              <a:t>レベル</a:t>
            </a:r>
            <a:endParaRPr lang="en-US" altLang="ja-JP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03027857-A192-014F-B075-F5CBDC74AD4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Comic Sans MS" charset="0"/>
                <a:ea typeface="ＭＳ Ｐゴシック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CB47A276-1B64-E34B-832D-9C67F07E509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008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Comic Sans MS" charset="0"/>
                <a:ea typeface="ＭＳ Ｐゴシック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94662CF1-672F-2C4C-A939-463D84142BC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772400" y="6400800"/>
            <a:ext cx="121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F6DD5A20-51AF-F540-8FF0-6AA4BEF9091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Comic Sans MS" pitchFamily="-109" charset="0"/>
          <a:ea typeface="ＭＳ Ｐゴシック" pitchFamily="-109" charset="-128"/>
          <a:cs typeface="ＭＳ Ｐゴシック" pitchFamily="-109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Comic Sans MS" pitchFamily="-109" charset="0"/>
          <a:ea typeface="ＭＳ Ｐゴシック" pitchFamily="-109" charset="-128"/>
          <a:cs typeface="ＭＳ Ｐゴシック" pitchFamily="-109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Comic Sans MS" pitchFamily="-109" charset="0"/>
          <a:ea typeface="ＭＳ Ｐゴシック" pitchFamily="-109" charset="-128"/>
          <a:cs typeface="ＭＳ Ｐゴシック" pitchFamily="-109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Comic Sans MS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Comic Sans MS" pitchFamily="-109" charset="0"/>
          <a:ea typeface="ＭＳ Ｐゴシック" pitchFamily="-109" charset="-128"/>
          <a:cs typeface="ＭＳ Ｐゴシック" pitchFamily="-109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Comic Sans MS" pitchFamily="-109" charset="0"/>
          <a:ea typeface="ＭＳ Ｐゴシック" pitchFamily="-109" charset="-128"/>
          <a:cs typeface="ＭＳ Ｐゴシック" pitchFamily="-109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Comic Sans MS" pitchFamily="-109" charset="0"/>
          <a:ea typeface="ＭＳ Ｐゴシック" pitchFamily="-109" charset="-128"/>
          <a:cs typeface="ＭＳ Ｐゴシック" pitchFamily="-109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Comic Sans MS" pitchFamily="-109" charset="0"/>
          <a:ea typeface="ＭＳ Ｐゴシック" pitchFamily="-109" charset="-128"/>
          <a:cs typeface="ＭＳ Ｐゴシック" pitchFamily="-109" charset="-128"/>
        </a:defRPr>
      </a:lvl9pPr>
    </p:titleStyle>
    <p:bodyStyle>
      <a:lvl1pPr marL="342900" indent="-342900" algn="l" rtl="0" eaLnBrk="1" fontAlgn="base" hangingPunct="1">
        <a:spcBef>
          <a:spcPct val="0"/>
        </a:spcBef>
        <a:spcAft>
          <a:spcPct val="0"/>
        </a:spcAft>
        <a:buClr>
          <a:srgbClr val="FFFF66"/>
        </a:buClr>
        <a:buSzPct val="75000"/>
        <a:buFont typeface="Monotype Sorts" pitchFamily="2" charset="2"/>
        <a:buChar char="/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0"/>
        </a:spcBef>
        <a:spcAft>
          <a:spcPct val="0"/>
        </a:spcAft>
        <a:buClr>
          <a:srgbClr val="FF6666"/>
        </a:buClr>
        <a:buSzPct val="75000"/>
        <a:buFont typeface="Monotype Sorts" pitchFamily="2" charset="2"/>
        <a:buChar char="/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0"/>
        </a:spcBef>
        <a:spcAft>
          <a:spcPct val="0"/>
        </a:spcAft>
        <a:buClr>
          <a:srgbClr val="66CCFF"/>
        </a:buClr>
        <a:buSzPct val="75000"/>
        <a:buFont typeface="Monotype Sorts" pitchFamily="2" charset="2"/>
        <a:buChar char="/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0"/>
        </a:spcBef>
        <a:spcAft>
          <a:spcPct val="0"/>
        </a:spcAft>
        <a:buClr>
          <a:srgbClr val="80FF00"/>
        </a:buClr>
        <a:buSzPct val="75000"/>
        <a:buFont typeface="Monotype Sorts" pitchFamily="2" charset="2"/>
        <a:buChar char="/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0"/>
        </a:spcBef>
        <a:spcAft>
          <a:spcPct val="0"/>
        </a:spcAft>
        <a:buClr>
          <a:srgbClr val="FFCC66"/>
        </a:buClr>
        <a:buSzPct val="75000"/>
        <a:buFont typeface="Monotype Sorts" pitchFamily="2" charset="2"/>
        <a:buChar char="/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0"/>
        </a:spcBef>
        <a:spcAft>
          <a:spcPct val="0"/>
        </a:spcAft>
        <a:buClr>
          <a:srgbClr val="FFCC66"/>
        </a:buClr>
        <a:buSzPct val="75000"/>
        <a:buFont typeface="Monotype Sorts" pitchFamily="-109" charset="2"/>
        <a:buChar char="/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0"/>
        </a:spcBef>
        <a:spcAft>
          <a:spcPct val="0"/>
        </a:spcAft>
        <a:buClr>
          <a:srgbClr val="FFCC66"/>
        </a:buClr>
        <a:buSzPct val="75000"/>
        <a:buFont typeface="Monotype Sorts" pitchFamily="-109" charset="2"/>
        <a:buChar char="/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0"/>
        </a:spcBef>
        <a:spcAft>
          <a:spcPct val="0"/>
        </a:spcAft>
        <a:buClr>
          <a:srgbClr val="FFCC66"/>
        </a:buClr>
        <a:buSzPct val="75000"/>
        <a:buFont typeface="Monotype Sorts" pitchFamily="-109" charset="2"/>
        <a:buChar char="/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0"/>
        </a:spcBef>
        <a:spcAft>
          <a:spcPct val="0"/>
        </a:spcAft>
        <a:buClr>
          <a:srgbClr val="FFCC66"/>
        </a:buClr>
        <a:buSzPct val="75000"/>
        <a:buFont typeface="Monotype Sorts" pitchFamily="-109" charset="2"/>
        <a:buChar char="/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87D3923-2F86-544D-AA89-0425AF4FEA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5513" y="1700213"/>
            <a:ext cx="4752975" cy="720725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ja-JP" dirty="0"/>
              <a:t>AIPS </a:t>
            </a:r>
            <a:r>
              <a:rPr lang="ja-JP" altLang="en-US"/>
              <a:t>チュートリアル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A1EFFCC-7397-004F-8BF7-83B3E47BA8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55650" y="2636838"/>
            <a:ext cx="7772400" cy="2736850"/>
          </a:xfrm>
        </p:spPr>
        <p:txBody>
          <a:bodyPr/>
          <a:lstStyle/>
          <a:p>
            <a:pPr algn="ctr" eaLnBrk="1" hangingPunct="1">
              <a:defRPr/>
            </a:pPr>
            <a:r>
              <a:rPr lang="ja-JP" altLang="en-US" sz="3200"/>
              <a:t>今井　裕</a:t>
            </a:r>
            <a:endParaRPr lang="en-US" altLang="ja-JP" sz="3200" dirty="0"/>
          </a:p>
          <a:p>
            <a:pPr algn="ctr" eaLnBrk="1" hangingPunct="1">
              <a:defRPr/>
            </a:pPr>
            <a:endParaRPr lang="en-US" altLang="ja-JP" sz="3200" dirty="0"/>
          </a:p>
          <a:p>
            <a:pPr algn="ctr" eaLnBrk="1" hangingPunct="1">
              <a:defRPr/>
            </a:pPr>
            <a:r>
              <a:rPr lang="ja-JP" altLang="en-US" sz="3200"/>
              <a:t>鹿児島大学</a:t>
            </a:r>
            <a:endParaRPr lang="en-US" altLang="ja-JP" sz="3200" dirty="0"/>
          </a:p>
          <a:p>
            <a:pPr algn="ctr" eaLnBrk="1" hangingPunct="1">
              <a:defRPr/>
            </a:pPr>
            <a:r>
              <a:rPr lang="ja-JP" altLang="en-US" sz="2400"/>
              <a:t>総合教育機構共通教育センター</a:t>
            </a:r>
            <a:endParaRPr lang="en-US" altLang="ja-JP" sz="2400" dirty="0"/>
          </a:p>
          <a:p>
            <a:pPr algn="ctr" eaLnBrk="1" hangingPunct="1">
              <a:defRPr/>
            </a:pPr>
            <a:r>
              <a:rPr lang="ja-JP" altLang="en-US" sz="2400"/>
              <a:t>大学院理工学研究科天の川銀河研究理工学センター</a:t>
            </a:r>
            <a:endParaRPr lang="en-US" altLang="ja-JP" sz="2800" dirty="0"/>
          </a:p>
          <a:p>
            <a:pPr algn="ctr" eaLnBrk="1" hangingPunct="1">
              <a:defRPr/>
            </a:pPr>
            <a:endParaRPr lang="en-US" altLang="ja-JP" dirty="0"/>
          </a:p>
        </p:txBody>
      </p:sp>
      <p:sp>
        <p:nvSpPr>
          <p:cNvPr id="16387" name="テキスト ボックス 3">
            <a:extLst>
              <a:ext uri="{FF2B5EF4-FFF2-40B4-BE49-F238E27FC236}">
                <a16:creationId xmlns:a16="http://schemas.microsoft.com/office/drawing/2014/main" id="{4E65DB24-250E-CB47-BE7C-08ADA90B5D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00788" y="5589588"/>
            <a:ext cx="243528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buClr>
                <a:srgbClr val="FFFF66"/>
              </a:buClr>
              <a:buSzPct val="75000"/>
              <a:buFont typeface="Monotype Sorts" pitchFamily="2" charset="2"/>
              <a:buChar char="/"/>
              <a:defRPr kumimoji="1" sz="32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buClr>
                <a:srgbClr val="FF6666"/>
              </a:buClr>
              <a:buSzPct val="75000"/>
              <a:buFont typeface="Monotype Sorts" pitchFamily="2" charset="2"/>
              <a:buChar char="/"/>
              <a:defRPr kumimoji="1" sz="28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buClr>
                <a:srgbClr val="66CCFF"/>
              </a:buClr>
              <a:buSzPct val="75000"/>
              <a:buFont typeface="Monotype Sorts" pitchFamily="2" charset="2"/>
              <a:buChar char="/"/>
              <a:defRPr kumimoji="1"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buClr>
                <a:srgbClr val="80FF00"/>
              </a:buClr>
              <a:buSzPct val="75000"/>
              <a:buFont typeface="Monotype Sorts" pitchFamily="2" charset="2"/>
              <a:buChar char="/"/>
              <a:defRPr kumimoji="1" sz="20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buClr>
                <a:srgbClr val="FFCC66"/>
              </a:buClr>
              <a:buSzPct val="75000"/>
              <a:buFont typeface="Monotype Sorts" pitchFamily="2" charset="2"/>
              <a:buChar char="/"/>
              <a:defRPr kumimoji="1" sz="20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CC66"/>
              </a:buClr>
              <a:buSzPct val="75000"/>
              <a:buFont typeface="Monotype Sorts" pitchFamily="2" charset="2"/>
              <a:buChar char="/"/>
              <a:defRPr kumimoji="1" sz="20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CC66"/>
              </a:buClr>
              <a:buSzPct val="75000"/>
              <a:buFont typeface="Monotype Sorts" pitchFamily="2" charset="2"/>
              <a:buChar char="/"/>
              <a:defRPr kumimoji="1" sz="20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CC66"/>
              </a:buClr>
              <a:buSzPct val="75000"/>
              <a:buFont typeface="Monotype Sorts" pitchFamily="2" charset="2"/>
              <a:buChar char="/"/>
              <a:defRPr kumimoji="1" sz="20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CC66"/>
              </a:buClr>
              <a:buSzPct val="75000"/>
              <a:buFont typeface="Monotype Sorts" pitchFamily="2" charset="2"/>
              <a:buChar char="/"/>
              <a:defRPr kumimoji="1" sz="20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9pPr>
          </a:lstStyle>
          <a:p>
            <a:pPr>
              <a:buClrTx/>
              <a:buSzTx/>
              <a:buFontTx/>
              <a:buNone/>
            </a:pPr>
            <a:r>
              <a:rPr lang="en-US" altLang="ja-JP" sz="2400" dirty="0"/>
              <a:t>2021</a:t>
            </a:r>
            <a:r>
              <a:rPr lang="ja-JP" altLang="en-US" sz="2400"/>
              <a:t>年</a:t>
            </a:r>
            <a:r>
              <a:rPr lang="en-US" altLang="ja-JP" sz="2400" dirty="0"/>
              <a:t>6</a:t>
            </a:r>
            <a:r>
              <a:rPr lang="ja-JP" altLang="en-US" sz="2400"/>
              <a:t>月ー</a:t>
            </a:r>
            <a:r>
              <a:rPr lang="en-US" altLang="ja-JP" sz="2400" dirty="0"/>
              <a:t>7</a:t>
            </a:r>
            <a:r>
              <a:rPr lang="ja-JP" altLang="en-US" sz="2400"/>
              <a:t>月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61FDFB27-50CD-5B44-A06D-C381F630C0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1371600"/>
            <a:ext cx="8748713" cy="609600"/>
          </a:xfrm>
        </p:spPr>
        <p:txBody>
          <a:bodyPr/>
          <a:lstStyle/>
          <a:p>
            <a:pPr eaLnBrk="1" hangingPunct="1">
              <a:defRPr/>
            </a:pPr>
            <a:r>
              <a:rPr kumimoji="0" lang="en-US" altLang="ja-JP" sz="2800" dirty="0"/>
              <a:t>AIPS</a:t>
            </a:r>
            <a:r>
              <a:rPr kumimoji="0" lang="ja-JP" altLang="en-US" sz="2800"/>
              <a:t>起動</a:t>
            </a:r>
            <a:r>
              <a:rPr kumimoji="0" lang="en-US" altLang="ja-JP" sz="2800" dirty="0"/>
              <a:t> (</a:t>
            </a:r>
            <a:r>
              <a:rPr kumimoji="0" lang="ja-JP" altLang="en-US" sz="2800"/>
              <a:t>自分の</a:t>
            </a:r>
            <a:r>
              <a:rPr kumimoji="0" lang="en-US" altLang="ja-JP" sz="2800" dirty="0"/>
              <a:t>PC</a:t>
            </a:r>
            <a:r>
              <a:rPr kumimoji="0" lang="ja-JP" altLang="en-US" sz="2800"/>
              <a:t>で起動する場合は水色のみ）</a:t>
            </a:r>
            <a:r>
              <a:rPr kumimoji="0" lang="en-US" altLang="ja-JP" sz="2800" dirty="0"/>
              <a:t> </a:t>
            </a:r>
            <a:endParaRPr kumimoji="0" lang="en-US" altLang="ja-JP" sz="3200" dirty="0"/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64EE67AE-4A68-1E42-8C5E-399EB4AA37C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981200"/>
            <a:ext cx="8534400" cy="4038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kumimoji="0" lang="ja-JP" altLang="en-US" sz="2000"/>
              <a:t>自端末</a:t>
            </a:r>
            <a:r>
              <a:rPr kumimoji="0" lang="en-US" altLang="ja-JP" sz="2000" dirty="0"/>
              <a:t>IP address</a:t>
            </a:r>
            <a:r>
              <a:rPr kumimoji="0" lang="ja-JP" altLang="en-US" sz="2000"/>
              <a:t>の確認</a:t>
            </a:r>
            <a:r>
              <a:rPr kumimoji="0" lang="en-US" altLang="ja-JP" sz="2000" dirty="0"/>
              <a:t> /</a:t>
            </a:r>
            <a:r>
              <a:rPr kumimoji="0" lang="en-US" altLang="ja-JP" sz="2000" dirty="0" err="1"/>
              <a:t>sbin</a:t>
            </a:r>
            <a:r>
              <a:rPr kumimoji="0" lang="en-US" altLang="ja-JP" sz="2000" dirty="0"/>
              <a:t>/</a:t>
            </a:r>
            <a:r>
              <a:rPr kumimoji="0" lang="en-US" altLang="ja-JP" sz="2000" dirty="0" err="1"/>
              <a:t>ifconfig</a:t>
            </a:r>
            <a:endParaRPr kumimoji="0" lang="en-US" altLang="ja-JP" sz="2000" dirty="0"/>
          </a:p>
          <a:p>
            <a:pPr eaLnBrk="1" hangingPunct="1">
              <a:lnSpc>
                <a:spcPct val="90000"/>
              </a:lnSpc>
              <a:defRPr/>
            </a:pPr>
            <a:r>
              <a:rPr kumimoji="0" lang="en-US" altLang="ja-JP" sz="2000" dirty="0" err="1"/>
              <a:t>Xwindow</a:t>
            </a:r>
            <a:r>
              <a:rPr kumimoji="0" lang="ja-JP" altLang="en-US" sz="2000"/>
              <a:t>起動：</a:t>
            </a:r>
            <a:r>
              <a:rPr kumimoji="0" lang="en-US" altLang="ja-JP" sz="2000" dirty="0" err="1"/>
              <a:t>xterm</a:t>
            </a:r>
            <a:r>
              <a:rPr kumimoji="0" lang="en-US" altLang="ja-JP" sz="2000" dirty="0"/>
              <a:t> -</a:t>
            </a:r>
            <a:r>
              <a:rPr kumimoji="0" lang="en-US" altLang="ja-JP" sz="2000" dirty="0" err="1"/>
              <a:t>sl</a:t>
            </a:r>
            <a:r>
              <a:rPr kumimoji="0" lang="en-US" altLang="ja-JP" sz="2000" dirty="0"/>
              <a:t> 3000 -</a:t>
            </a:r>
            <a:r>
              <a:rPr kumimoji="0" lang="en-US" altLang="ja-JP" sz="2000" dirty="0" err="1"/>
              <a:t>sb</a:t>
            </a:r>
            <a:r>
              <a:rPr kumimoji="0" lang="en-US" altLang="ja-JP" sz="2000" dirty="0"/>
              <a:t> &amp;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kumimoji="0" lang="en-US" altLang="ja-JP" sz="2000" dirty="0" err="1"/>
              <a:t>Xwindow</a:t>
            </a:r>
            <a:r>
              <a:rPr kumimoji="0" lang="ja-JP" altLang="en-US" sz="2000"/>
              <a:t>を</a:t>
            </a:r>
            <a:r>
              <a:rPr kumimoji="0" lang="en-US" altLang="ja-JP" sz="2000" dirty="0"/>
              <a:t>AIPS</a:t>
            </a:r>
            <a:r>
              <a:rPr kumimoji="0" lang="ja-JP" altLang="en-US" sz="2000"/>
              <a:t>計算機から自端末へ飛ばす</a:t>
            </a:r>
            <a:endParaRPr kumimoji="0" lang="en-US" altLang="ja-JP" sz="2000" dirty="0"/>
          </a:p>
          <a:p>
            <a:pPr lvl="1" eaLnBrk="1" hangingPunct="1">
              <a:lnSpc>
                <a:spcPct val="90000"/>
              </a:lnSpc>
              <a:defRPr/>
            </a:pPr>
            <a:r>
              <a:rPr kumimoji="0" lang="en-US" altLang="ja-JP" sz="1800" dirty="0" err="1"/>
              <a:t>xhost</a:t>
            </a:r>
            <a:r>
              <a:rPr kumimoji="0" lang="en-US" altLang="ja-JP" sz="1800" dirty="0"/>
              <a:t> +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kumimoji="0" lang="en-US" altLang="ja-JP" sz="1800" dirty="0" err="1"/>
              <a:t>ssh</a:t>
            </a:r>
            <a:r>
              <a:rPr kumimoji="0" lang="en-US" altLang="ja-JP" sz="1800" dirty="0"/>
              <a:t> ….. 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800" dirty="0"/>
              <a:t>※</a:t>
            </a:r>
            <a:r>
              <a:rPr kumimoji="0" lang="ja-JP" altLang="en-US" sz="1800"/>
              <a:t>ログインできない場合：</a:t>
            </a:r>
            <a:r>
              <a:rPr kumimoji="0" lang="en-US" altLang="ja-JP" sz="1800" dirty="0"/>
              <a:t> ~/.</a:t>
            </a:r>
            <a:r>
              <a:rPr kumimoji="0" lang="en-US" altLang="ja-JP" sz="1800" dirty="0" err="1"/>
              <a:t>ssh</a:t>
            </a:r>
            <a:r>
              <a:rPr kumimoji="0" lang="en-US" altLang="ja-JP" sz="1800" dirty="0"/>
              <a:t>/</a:t>
            </a:r>
            <a:r>
              <a:rPr kumimoji="0" lang="en-US" altLang="ja-JP" sz="1800" dirty="0" err="1"/>
              <a:t>known_hosts</a:t>
            </a:r>
            <a:r>
              <a:rPr kumimoji="0" lang="ja-JP" altLang="en-US" sz="1800"/>
              <a:t>を編集し、</a:t>
            </a:r>
            <a:endParaRPr kumimoji="0" lang="en-US" altLang="ja-JP" sz="1800" dirty="0"/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800" dirty="0"/>
              <a:t>	</a:t>
            </a:r>
            <a:r>
              <a:rPr kumimoji="0" lang="ja-JP" altLang="en-US" sz="1800"/>
              <a:t>ログイン先の情報</a:t>
            </a:r>
            <a:r>
              <a:rPr kumimoji="0" lang="en-US" altLang="ja-JP" sz="1800" dirty="0"/>
              <a:t>(key)</a:t>
            </a:r>
            <a:r>
              <a:rPr kumimoji="0" lang="ja-JP" altLang="en-US" sz="1800"/>
              <a:t>を消去する</a:t>
            </a:r>
            <a:endParaRPr kumimoji="0" lang="en-US" altLang="ja-JP" sz="1800" dirty="0"/>
          </a:p>
          <a:p>
            <a:pPr lvl="1" eaLnBrk="1" hangingPunct="1">
              <a:lnSpc>
                <a:spcPct val="90000"/>
              </a:lnSpc>
              <a:defRPr/>
            </a:pPr>
            <a:r>
              <a:rPr kumimoji="0" lang="en-US" altLang="ja-JP" sz="1800" dirty="0"/>
              <a:t>export DISPLAY=[</a:t>
            </a:r>
            <a:r>
              <a:rPr kumimoji="0" lang="ja-JP" altLang="en-US" sz="1800"/>
              <a:t>自端末</a:t>
            </a:r>
            <a:r>
              <a:rPr kumimoji="0" lang="en-US" altLang="ja-JP" sz="1800" dirty="0"/>
              <a:t>IP address]:0.0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kumimoji="0" lang="en-US" altLang="ja-JP" sz="2000" dirty="0"/>
              <a:t>AIPS</a:t>
            </a:r>
            <a:r>
              <a:rPr kumimoji="0" lang="ja-JP" altLang="en-US" sz="2000"/>
              <a:t>起動のためのまじない</a:t>
            </a:r>
            <a:endParaRPr kumimoji="0" lang="en-US" altLang="ja-JP" sz="2000" dirty="0"/>
          </a:p>
          <a:p>
            <a:pPr lvl="1" eaLnBrk="1" hangingPunct="1">
              <a:lnSpc>
                <a:spcPct val="90000"/>
              </a:lnSpc>
              <a:defRPr/>
            </a:pPr>
            <a:r>
              <a:rPr kumimoji="0" lang="en-US" altLang="ja-JP" sz="1800" dirty="0">
                <a:solidFill>
                  <a:srgbClr val="2EFFFF"/>
                </a:solidFill>
              </a:rPr>
              <a:t>source /</a:t>
            </a:r>
            <a:r>
              <a:rPr kumimoji="0" lang="en-US" altLang="ja-JP" sz="1800" dirty="0" err="1">
                <a:solidFill>
                  <a:srgbClr val="2EFFFF"/>
                </a:solidFill>
              </a:rPr>
              <a:t>usr</a:t>
            </a:r>
            <a:r>
              <a:rPr kumimoji="0" lang="en-US" altLang="ja-JP" sz="1800" dirty="0">
                <a:solidFill>
                  <a:srgbClr val="2EFFFF"/>
                </a:solidFill>
              </a:rPr>
              <a:t>/local/</a:t>
            </a:r>
            <a:r>
              <a:rPr kumimoji="0" lang="en-US" altLang="ja-JP" sz="1800" dirty="0" err="1">
                <a:solidFill>
                  <a:srgbClr val="2EFFFF"/>
                </a:solidFill>
              </a:rPr>
              <a:t>aips</a:t>
            </a:r>
            <a:r>
              <a:rPr kumimoji="0" lang="en-US" altLang="ja-JP" sz="1800" dirty="0">
                <a:solidFill>
                  <a:srgbClr val="2EFFFF"/>
                </a:solidFill>
              </a:rPr>
              <a:t>/LOGIN.SH;$CDTST</a:t>
            </a:r>
            <a:r>
              <a:rPr kumimoji="0" lang="ja-JP" altLang="en-US" sz="1800">
                <a:solidFill>
                  <a:srgbClr val="2EFFFF"/>
                </a:solidFill>
              </a:rPr>
              <a:t>  </a:t>
            </a:r>
            <a:endParaRPr kumimoji="0" lang="en-US" altLang="ja-JP" sz="1800" dirty="0">
              <a:solidFill>
                <a:srgbClr val="2EFFFF"/>
              </a:solidFill>
            </a:endParaRPr>
          </a:p>
          <a:p>
            <a:pPr marL="457200" lvl="1" indent="0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ja-JP" altLang="en-US" sz="1800">
                <a:solidFill>
                  <a:srgbClr val="2EFFFF"/>
                </a:solidFill>
              </a:rPr>
              <a:t>  </a:t>
            </a:r>
            <a:r>
              <a:rPr kumimoji="0" lang="en-US" altLang="ja-JP" sz="1400" dirty="0"/>
              <a:t>(</a:t>
            </a:r>
            <a:r>
              <a:rPr kumimoji="0" lang="ja-JP" altLang="en-US" sz="1400"/>
              <a:t>ログインシェルが</a:t>
            </a:r>
            <a:r>
              <a:rPr kumimoji="0" lang="en-US" altLang="ja-JP" sz="1400" dirty="0"/>
              <a:t>bash</a:t>
            </a:r>
            <a:r>
              <a:rPr kumimoji="0" lang="ja-JP" altLang="en-US" sz="1400"/>
              <a:t>の場合、</a:t>
            </a:r>
            <a:r>
              <a:rPr kumimoji="0" lang="en-US" altLang="ja-JP" sz="1400" dirty="0" err="1"/>
              <a:t>csh</a:t>
            </a:r>
            <a:r>
              <a:rPr kumimoji="0" lang="en-US" altLang="ja-JP" sz="1400" dirty="0"/>
              <a:t>, </a:t>
            </a:r>
            <a:r>
              <a:rPr kumimoji="0" lang="en-US" altLang="ja-JP" sz="1400" dirty="0" err="1"/>
              <a:t>tcsh</a:t>
            </a:r>
            <a:r>
              <a:rPr kumimoji="0" lang="ja-JP" altLang="en-US" sz="1400"/>
              <a:t>の場合は</a:t>
            </a:r>
            <a:r>
              <a:rPr kumimoji="0" lang="en-US" altLang="ja-JP" sz="1400" dirty="0"/>
              <a:t> LOGIN.SH </a:t>
            </a:r>
            <a:r>
              <a:rPr kumimoji="0" lang="en-US" altLang="ja-JP" sz="1400" dirty="0">
                <a:sym typeface="Wingdings" pitchFamily="2" charset="2"/>
              </a:rPr>
              <a:t> LOGIN.CSH</a:t>
            </a:r>
            <a:r>
              <a:rPr kumimoji="0" lang="en-US" altLang="ja-JP" sz="1400" dirty="0"/>
              <a:t>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kumimoji="0" lang="ja-JP" altLang="en-US" sz="1800"/>
              <a:t>毎回まじないをしなくて済む方法：</a:t>
            </a:r>
            <a:r>
              <a:rPr kumimoji="0" lang="en-US" altLang="ja-JP" sz="1800" dirty="0"/>
              <a:t> ~/.</a:t>
            </a:r>
            <a:r>
              <a:rPr kumimoji="0" lang="en-US" altLang="ja-JP" sz="1800" dirty="0" err="1"/>
              <a:t>bashrc</a:t>
            </a:r>
            <a:r>
              <a:rPr kumimoji="0" lang="ja-JP" altLang="en-US" sz="1800"/>
              <a:t>中にこのまじないを追記</a:t>
            </a:r>
            <a:endParaRPr kumimoji="0" lang="en-US" altLang="ja-JP" sz="1800" dirty="0"/>
          </a:p>
          <a:p>
            <a:pPr eaLnBrk="1" hangingPunct="1">
              <a:lnSpc>
                <a:spcPct val="90000"/>
              </a:lnSpc>
              <a:defRPr/>
            </a:pPr>
            <a:r>
              <a:rPr kumimoji="0" lang="en-US" altLang="ja-JP" sz="2000" dirty="0" err="1">
                <a:solidFill>
                  <a:srgbClr val="2EFFFF"/>
                </a:solidFill>
              </a:rPr>
              <a:t>aips</a:t>
            </a:r>
            <a:r>
              <a:rPr kumimoji="0" lang="en-US" altLang="ja-JP" sz="2000" dirty="0">
                <a:solidFill>
                  <a:srgbClr val="2EFFFF"/>
                </a:solidFill>
              </a:rPr>
              <a:t> tv=local</a:t>
            </a:r>
            <a:r>
              <a:rPr kumimoji="0" lang="en-US" altLang="ja-JP" sz="2000" dirty="0"/>
              <a:t> </a:t>
            </a:r>
            <a:r>
              <a:rPr kumimoji="0" lang="ja-JP" altLang="en-US" sz="2000"/>
              <a:t>　　</a:t>
            </a:r>
            <a:r>
              <a:rPr kumimoji="0" lang="en-US" altLang="ja-JP" sz="2000" dirty="0"/>
              <a:t> + AIPS ID#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kumimoji="0" lang="en-US" altLang="ja-JP" sz="1800" dirty="0">
                <a:solidFill>
                  <a:schemeClr val="folHlink"/>
                </a:solidFill>
              </a:rPr>
              <a:t>TV server</a:t>
            </a:r>
            <a:r>
              <a:rPr kumimoji="0" lang="en-US" altLang="ja-JP" sz="1800" dirty="0"/>
              <a:t>, Message server, </a:t>
            </a:r>
            <a:r>
              <a:rPr kumimoji="0" lang="en-US" altLang="ja-JP" sz="1800" dirty="0" err="1"/>
              <a:t>TeK</a:t>
            </a:r>
            <a:r>
              <a:rPr kumimoji="0" lang="en-US" altLang="ja-JP" sz="1800" dirty="0"/>
              <a:t> server</a:t>
            </a:r>
            <a:r>
              <a:rPr kumimoji="0" lang="ja-JP" altLang="en-US" sz="1800"/>
              <a:t>も起動</a:t>
            </a:r>
            <a:endParaRPr kumimoji="0" lang="en-US" altLang="ja-JP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8CCE921-2BAD-BD4F-AF04-45904AEB78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ja-JP" dirty="0"/>
              <a:t>AIPS</a:t>
            </a:r>
            <a:r>
              <a:rPr lang="ja-JP" altLang="en-US"/>
              <a:t>の終了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11FE8D6-392A-9C45-8CCF-CA501936BB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590800"/>
            <a:ext cx="8134350" cy="35052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ja-JP" sz="2800" dirty="0" err="1"/>
              <a:t>kleenex</a:t>
            </a:r>
            <a:r>
              <a:rPr lang="en-US" altLang="ja-JP" sz="2800" dirty="0"/>
              <a:t> </a:t>
            </a:r>
            <a:r>
              <a:rPr lang="ja-JP" altLang="en-US" sz="2800"/>
              <a:t>を使う</a:t>
            </a:r>
            <a:r>
              <a:rPr lang="en-US" altLang="ja-JP" sz="2800" dirty="0"/>
              <a:t> </a:t>
            </a:r>
            <a:r>
              <a:rPr lang="en-US" altLang="ja-JP" sz="2800" dirty="0">
                <a:sym typeface="Wingdings" pitchFamily="2" charset="2"/>
              </a:rPr>
              <a:t> </a:t>
            </a:r>
            <a:r>
              <a:rPr lang="ja-JP" altLang="en-US" sz="2800">
                <a:sym typeface="Wingdings" pitchFamily="2" charset="2"/>
              </a:rPr>
              <a:t>全部終了・閉じる。</a:t>
            </a:r>
            <a:endParaRPr lang="en-US" altLang="ja-JP" sz="2800" dirty="0">
              <a:sym typeface="Wingdings" pitchFamily="2" charset="2"/>
            </a:endParaRPr>
          </a:p>
          <a:p>
            <a:pPr eaLnBrk="1" hangingPunct="1">
              <a:defRPr/>
            </a:pPr>
            <a:r>
              <a:rPr lang="en-US" altLang="ja-JP" sz="2800" dirty="0">
                <a:sym typeface="Wingdings" pitchFamily="2" charset="2"/>
              </a:rPr>
              <a:t>exit  </a:t>
            </a:r>
            <a:r>
              <a:rPr lang="en-US" altLang="ja-JP" sz="2800" dirty="0" err="1">
                <a:sym typeface="Wingdings" pitchFamily="2" charset="2"/>
              </a:rPr>
              <a:t>TVServer</a:t>
            </a:r>
            <a:r>
              <a:rPr lang="en-US" altLang="ja-JP" sz="2800" dirty="0">
                <a:sym typeface="Wingdings" pitchFamily="2" charset="2"/>
              </a:rPr>
              <a:t>, </a:t>
            </a:r>
            <a:r>
              <a:rPr lang="en-US" altLang="ja-JP" sz="2800" dirty="0" err="1">
                <a:sym typeface="Wingdings" pitchFamily="2" charset="2"/>
              </a:rPr>
              <a:t>MSGServer</a:t>
            </a:r>
            <a:r>
              <a:rPr lang="ja-JP" altLang="en-US" sz="2800">
                <a:sym typeface="Wingdings" pitchFamily="2" charset="2"/>
              </a:rPr>
              <a:t>が残ったまま</a:t>
            </a:r>
            <a:endParaRPr lang="en-US" altLang="ja-JP" sz="2800" dirty="0">
              <a:sym typeface="Wingdings" pitchFamily="2" charset="2"/>
            </a:endParaRPr>
          </a:p>
          <a:p>
            <a:pPr marL="0" indent="0" eaLnBrk="1" hangingPunct="1">
              <a:buFont typeface="Monotype Sorts" pitchFamily="2" charset="2"/>
              <a:buNone/>
              <a:defRPr/>
            </a:pPr>
            <a:r>
              <a:rPr lang="ja-JP" altLang="en-US" sz="2800">
                <a:sym typeface="Wingdings" pitchFamily="2" charset="2"/>
              </a:rPr>
              <a:t>　</a:t>
            </a:r>
            <a:r>
              <a:rPr lang="ja-JP" altLang="en-US" sz="2000">
                <a:sym typeface="Wingdings" pitchFamily="2" charset="2"/>
              </a:rPr>
              <a:t>　　</a:t>
            </a:r>
            <a:r>
              <a:rPr lang="en-US" altLang="ja-JP" sz="2000" dirty="0">
                <a:sym typeface="Wingdings" pitchFamily="2" charset="2"/>
              </a:rPr>
              <a:t></a:t>
            </a:r>
            <a:r>
              <a:rPr lang="en-US" altLang="ja-JP" sz="2400" dirty="0">
                <a:sym typeface="Wingdings" pitchFamily="2" charset="2"/>
              </a:rPr>
              <a:t>AIPS</a:t>
            </a:r>
            <a:r>
              <a:rPr lang="ja-JP" altLang="en-US" sz="2400">
                <a:sym typeface="Wingdings" pitchFamily="2" charset="2"/>
              </a:rPr>
              <a:t>再起動時のトラブルの原因</a:t>
            </a:r>
            <a:endParaRPr lang="ja-JP" altLang="en-US" sz="28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2755359-0A18-9246-BCA1-CB409AC0F0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825" y="1371600"/>
            <a:ext cx="8713788" cy="1049338"/>
          </a:xfrm>
        </p:spPr>
        <p:txBody>
          <a:bodyPr/>
          <a:lstStyle/>
          <a:p>
            <a:pPr eaLnBrk="1" hangingPunct="1">
              <a:defRPr/>
            </a:pPr>
            <a:r>
              <a:rPr lang="ja-JP" altLang="en-US" sz="3200"/>
              <a:t>対話方式ソフトウェアを使ったデータ分析の鉄則</a:t>
            </a:r>
            <a:endParaRPr lang="ja-JP" altLang="en-US" sz="3200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850F99-B705-C44A-AE43-577E4D315A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825" y="2349500"/>
            <a:ext cx="8569325" cy="3602038"/>
          </a:xfrm>
        </p:spPr>
        <p:txBody>
          <a:bodyPr/>
          <a:lstStyle/>
          <a:p>
            <a:pPr eaLnBrk="1" hangingPunct="1">
              <a:buFont typeface="Monotype Sorts" charset="0"/>
              <a:buChar char="/"/>
              <a:defRPr/>
            </a:pPr>
            <a:r>
              <a:rPr lang="ja-JP" altLang="en-US" sz="2400"/>
              <a:t>入力する文字列・パラメータの値を、実行手順通りに</a:t>
            </a:r>
            <a:r>
              <a:rPr lang="en-US" altLang="ja-JP" sz="2400" dirty="0"/>
              <a:t>				</a:t>
            </a:r>
            <a:r>
              <a:rPr lang="ja-JP" altLang="en-US" sz="2400"/>
              <a:t>テキストファイルに記録して残しておく。</a:t>
            </a:r>
            <a:endParaRPr lang="en-US" altLang="ja-JP" sz="2400" dirty="0"/>
          </a:p>
          <a:p>
            <a:pPr lvl="1" eaLnBrk="1" hangingPunct="1">
              <a:defRPr/>
            </a:pPr>
            <a:r>
              <a:rPr lang="en-US" altLang="ja-JP" sz="2000" dirty="0"/>
              <a:t>task, adverb, verb </a:t>
            </a:r>
            <a:r>
              <a:rPr lang="ja-JP" altLang="en-US" sz="2000"/>
              <a:t>等</a:t>
            </a:r>
            <a:endParaRPr lang="en-US" altLang="ja-JP" sz="2000" dirty="0"/>
          </a:p>
          <a:p>
            <a:pPr lvl="1" eaLnBrk="1" hangingPunct="1">
              <a:buFont typeface="Monotype Sorts" charset="0"/>
              <a:buChar char="/"/>
              <a:defRPr/>
            </a:pPr>
            <a:r>
              <a:rPr lang="ja-JP" altLang="en-US" sz="2000">
                <a:solidFill>
                  <a:srgbClr val="81FFFF"/>
                </a:solidFill>
              </a:rPr>
              <a:t>入力</a:t>
            </a:r>
            <a:r>
              <a:rPr lang="ja-JP" altLang="en-US" sz="2000" dirty="0">
                <a:solidFill>
                  <a:srgbClr val="81FFFF"/>
                </a:solidFill>
              </a:rPr>
              <a:t>すべきものをテキストファイル</a:t>
            </a:r>
            <a:r>
              <a:rPr lang="ja-JP" altLang="en-US" sz="2000">
                <a:solidFill>
                  <a:srgbClr val="81FFFF"/>
                </a:solidFill>
              </a:rPr>
              <a:t>に書く</a:t>
            </a:r>
            <a:r>
              <a:rPr lang="en-US" altLang="ja-JP" sz="2000" dirty="0">
                <a:solidFill>
                  <a:srgbClr val="81FFFF"/>
                </a:solidFill>
              </a:rPr>
              <a:t> </a:t>
            </a:r>
            <a:r>
              <a:rPr lang="en-US" altLang="ja-JP" sz="2000" dirty="0">
                <a:solidFill>
                  <a:srgbClr val="81FFFF"/>
                </a:solidFill>
                <a:sym typeface="Wingdings" pitchFamily="2" charset="2"/>
              </a:rPr>
              <a:t> </a:t>
            </a:r>
            <a:r>
              <a:rPr lang="ja-JP" altLang="en-US" sz="2000">
                <a:solidFill>
                  <a:srgbClr val="81FFFF"/>
                </a:solidFill>
              </a:rPr>
              <a:t>コピペ</a:t>
            </a:r>
            <a:r>
              <a:rPr lang="ja-JP" altLang="en-US" sz="2000" dirty="0">
                <a:solidFill>
                  <a:srgbClr val="81FFFF"/>
                </a:solidFill>
              </a:rPr>
              <a:t>で</a:t>
            </a:r>
            <a:r>
              <a:rPr lang="en-US" altLang="ja-JP" sz="2000" dirty="0">
                <a:solidFill>
                  <a:srgbClr val="81FFFF"/>
                </a:solidFill>
              </a:rPr>
              <a:t>AIPS</a:t>
            </a:r>
            <a:r>
              <a:rPr lang="ja-JP" altLang="en-US" sz="2000" dirty="0">
                <a:solidFill>
                  <a:srgbClr val="81FFFF"/>
                </a:solidFill>
              </a:rPr>
              <a:t>に</a:t>
            </a:r>
            <a:r>
              <a:rPr lang="ja-JP" altLang="en-US" sz="2000">
                <a:solidFill>
                  <a:srgbClr val="81FFFF"/>
                </a:solidFill>
              </a:rPr>
              <a:t>入力する</a:t>
            </a:r>
            <a:endParaRPr lang="en-US" altLang="ja-JP" sz="2000" dirty="0">
              <a:solidFill>
                <a:srgbClr val="81FFFF"/>
              </a:solidFill>
            </a:endParaRPr>
          </a:p>
          <a:p>
            <a:pPr lvl="1" eaLnBrk="1" hangingPunct="1">
              <a:buFont typeface="Monotype Sorts" charset="0"/>
              <a:buChar char="/"/>
              <a:defRPr/>
            </a:pPr>
            <a:r>
              <a:rPr lang="ja-JP" altLang="en-US" sz="2000">
                <a:solidFill>
                  <a:schemeClr val="bg1">
                    <a:lumMod val="40000"/>
                    <a:lumOff val="60000"/>
                  </a:schemeClr>
                </a:solidFill>
              </a:rPr>
              <a:t>ノートに書き込まれた通りに入力され実行されたとは限らない</a:t>
            </a:r>
            <a:endParaRPr lang="en-US" altLang="ja-JP" sz="2000" dirty="0">
              <a:solidFill>
                <a:schemeClr val="bg1">
                  <a:lumMod val="40000"/>
                  <a:lumOff val="60000"/>
                </a:schemeClr>
              </a:solidFill>
            </a:endParaRPr>
          </a:p>
          <a:p>
            <a:pPr eaLnBrk="1" hangingPunct="1">
              <a:buFont typeface="Monotype Sorts" charset="0"/>
              <a:buChar char="/"/>
              <a:defRPr/>
            </a:pPr>
            <a:r>
              <a:rPr lang="ja-JP" altLang="en-US" sz="2400"/>
              <a:t>出力された文字列・パラメータの値も</a:t>
            </a:r>
            <a:r>
              <a:rPr lang="en-US" altLang="ja-JP" sz="2400" dirty="0"/>
              <a:t>							</a:t>
            </a:r>
            <a:r>
              <a:rPr lang="ja-JP" altLang="en-US" sz="2400"/>
              <a:t>テキストファイルに記録して残しておく。</a:t>
            </a:r>
            <a:endParaRPr lang="en-US" altLang="ja-JP" sz="2400" dirty="0"/>
          </a:p>
          <a:p>
            <a:pPr eaLnBrk="1" hangingPunct="1">
              <a:buFont typeface="Monotype Sorts" charset="0"/>
              <a:buChar char="/"/>
              <a:defRPr/>
            </a:pPr>
            <a:endParaRPr lang="en-US" altLang="ja-JP" sz="2400" dirty="0"/>
          </a:p>
          <a:p>
            <a:pPr lvl="1" eaLnBrk="1" hangingPunct="1">
              <a:buFont typeface="Monotype Sorts" charset="0"/>
              <a:buChar char="/"/>
              <a:defRPr/>
            </a:pPr>
            <a:r>
              <a:rPr lang="ja-JP" altLang="en-US" sz="2000"/>
              <a:t>後日結果が再現できない場合は大問題となる（特に論文出版後）</a:t>
            </a:r>
            <a:endParaRPr lang="en-US" altLang="ja-JP" sz="2000" dirty="0"/>
          </a:p>
          <a:p>
            <a:pPr eaLnBrk="1" hangingPunct="1">
              <a:buFont typeface="Monotype Sorts" charset="0"/>
              <a:buChar char="/"/>
              <a:defRPr/>
            </a:pPr>
            <a:endParaRPr lang="ja-JP" alt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>
            <a:extLst>
              <a:ext uri="{FF2B5EF4-FFF2-40B4-BE49-F238E27FC236}">
                <a16:creationId xmlns:a16="http://schemas.microsoft.com/office/drawing/2014/main" id="{48FBBBAB-9083-B741-A625-AE04678EFC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447800"/>
            <a:ext cx="7772400" cy="762000"/>
          </a:xfrm>
        </p:spPr>
        <p:txBody>
          <a:bodyPr/>
          <a:lstStyle/>
          <a:p>
            <a:pPr eaLnBrk="1" hangingPunct="1">
              <a:defRPr/>
            </a:pPr>
            <a:r>
              <a:rPr kumimoji="0" lang="en-US" altLang="ja-JP" sz="3600" dirty="0"/>
              <a:t>AIPS POPS</a:t>
            </a:r>
            <a:r>
              <a:rPr kumimoji="0" lang="ja-JP" altLang="en-US" sz="3600" dirty="0"/>
              <a:t>における入出力のルール</a:t>
            </a:r>
            <a:endParaRPr kumimoji="0" lang="en-US" altLang="ja-JP" dirty="0"/>
          </a:p>
        </p:txBody>
      </p:sp>
      <p:sp>
        <p:nvSpPr>
          <p:cNvPr id="118787" name="Rectangle 3">
            <a:extLst>
              <a:ext uri="{FF2B5EF4-FFF2-40B4-BE49-F238E27FC236}">
                <a16:creationId xmlns:a16="http://schemas.microsoft.com/office/drawing/2014/main" id="{366072DB-3411-E04F-A8D7-FB7FB89B61F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2286000"/>
            <a:ext cx="8610600" cy="3657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Monotype Sorts" charset="0"/>
              <a:buChar char="/"/>
              <a:defRPr/>
            </a:pPr>
            <a:r>
              <a:rPr kumimoji="0" lang="ja-JP" altLang="en-US" sz="2000" dirty="0"/>
              <a:t>作業は対話形式</a:t>
            </a:r>
            <a:endParaRPr kumimoji="0" lang="en-US" altLang="ja-JP" sz="2000" dirty="0"/>
          </a:p>
          <a:p>
            <a:pPr lvl="1" eaLnBrk="1" hangingPunct="1">
              <a:lnSpc>
                <a:spcPct val="90000"/>
              </a:lnSpc>
              <a:buFont typeface="Monotype Sorts" charset="0"/>
              <a:buChar char="/"/>
              <a:defRPr/>
            </a:pPr>
            <a:r>
              <a:rPr kumimoji="0" lang="ja-JP" altLang="en-US" sz="1800" dirty="0"/>
              <a:t>入力時に返事がなければ値が正しく入力されたことになる</a:t>
            </a:r>
            <a:endParaRPr kumimoji="0" lang="en-US" altLang="ja-JP" sz="1800" dirty="0"/>
          </a:p>
          <a:p>
            <a:pPr lvl="2" eaLnBrk="1" hangingPunct="1">
              <a:lnSpc>
                <a:spcPct val="90000"/>
              </a:lnSpc>
              <a:buFont typeface="Monotype Sorts" charset="0"/>
              <a:buNone/>
              <a:defRPr/>
            </a:pPr>
            <a:r>
              <a:rPr kumimoji="0" lang="en-US" altLang="ja-JP" sz="1600" dirty="0"/>
              <a:t>				</a:t>
            </a:r>
            <a:r>
              <a:rPr kumimoji="0" lang="ja-JP" altLang="en-US" sz="1600" dirty="0"/>
              <a:t>（その値が正しいかどうかは話が別）</a:t>
            </a:r>
            <a:endParaRPr kumimoji="0" lang="en-US" altLang="ja-JP" sz="1600" dirty="0"/>
          </a:p>
          <a:p>
            <a:pPr lvl="1" eaLnBrk="1" hangingPunct="1">
              <a:lnSpc>
                <a:spcPct val="90000"/>
              </a:lnSpc>
              <a:buFont typeface="Monotype Sorts" charset="0"/>
              <a:buChar char="/"/>
              <a:defRPr/>
            </a:pPr>
            <a:r>
              <a:rPr kumimoji="0" lang="ja-JP" altLang="en-US" sz="1800" dirty="0"/>
              <a:t>入力に誤りがあれば怒られる</a:t>
            </a:r>
            <a:endParaRPr kumimoji="0" lang="en-US" altLang="ja-JP" sz="1800" dirty="0"/>
          </a:p>
          <a:p>
            <a:pPr lvl="1" eaLnBrk="1" hangingPunct="1">
              <a:lnSpc>
                <a:spcPct val="90000"/>
              </a:lnSpc>
              <a:buFont typeface="Monotype Sorts" charset="0"/>
              <a:buChar char="/"/>
              <a:defRPr/>
            </a:pPr>
            <a:r>
              <a:rPr kumimoji="0" lang="en-US" altLang="ja-JP" sz="1800" dirty="0"/>
              <a:t>task/verb/adverb </a:t>
            </a:r>
            <a:r>
              <a:rPr kumimoji="0" lang="ja-JP" altLang="en-US" sz="1800"/>
              <a:t>入力</a:t>
            </a:r>
            <a:r>
              <a:rPr kumimoji="0" lang="ja-JP" altLang="en-US" sz="1800" dirty="0"/>
              <a:t>では</a:t>
            </a:r>
            <a:r>
              <a:rPr kumimoji="0" lang="en-US" altLang="ja-JP" sz="1800" dirty="0"/>
              <a:t>4 or 5</a:t>
            </a:r>
            <a:r>
              <a:rPr kumimoji="0" lang="ja-JP" altLang="en-US" sz="1800" dirty="0"/>
              <a:t>文字目は省略できる</a:t>
            </a:r>
            <a:endParaRPr kumimoji="0" lang="en-US" altLang="ja-JP" sz="1800" dirty="0"/>
          </a:p>
          <a:p>
            <a:pPr eaLnBrk="1" hangingPunct="1">
              <a:lnSpc>
                <a:spcPct val="90000"/>
              </a:lnSpc>
              <a:buFont typeface="Monotype Sorts" charset="0"/>
              <a:buChar char="/"/>
              <a:defRPr/>
            </a:pPr>
            <a:r>
              <a:rPr kumimoji="0" lang="ja-JP" altLang="en-US" sz="2000" dirty="0"/>
              <a:t>このテキストにおける</a:t>
            </a:r>
            <a:r>
              <a:rPr kumimoji="0" lang="en-US" altLang="ja-JP" sz="2000" dirty="0"/>
              <a:t>task/verb/adverb </a:t>
            </a:r>
            <a:r>
              <a:rPr kumimoji="0" lang="ja-JP" altLang="en-US" sz="2000"/>
              <a:t>名</a:t>
            </a:r>
            <a:r>
              <a:rPr kumimoji="0" lang="ja-JP" altLang="en-US" sz="2000" dirty="0"/>
              <a:t>の記述</a:t>
            </a:r>
            <a:endParaRPr kumimoji="0" lang="en-US" altLang="ja-JP" sz="2000" dirty="0"/>
          </a:p>
          <a:p>
            <a:pPr lvl="1" eaLnBrk="1" hangingPunct="1">
              <a:lnSpc>
                <a:spcPct val="90000"/>
              </a:lnSpc>
              <a:buFont typeface="Monotype Sorts" charset="0"/>
              <a:buChar char="/"/>
              <a:defRPr/>
            </a:pPr>
            <a:r>
              <a:rPr kumimoji="0" lang="ja-JP" altLang="en-US" sz="1800" dirty="0"/>
              <a:t>意味が分かるように英単語／節のフル記述を用いる</a:t>
            </a:r>
            <a:r>
              <a:rPr kumimoji="0" lang="en-US" altLang="ja-JP" sz="1800" dirty="0"/>
              <a:t>			⇨</a:t>
            </a:r>
            <a:r>
              <a:rPr kumimoji="0" lang="en-US" altLang="ja-JP" sz="1800" dirty="0">
                <a:ea typeface="ヒラギノ角ゴ Pro W3" charset="0"/>
                <a:cs typeface="ヒラギノ角ゴ Pro W3" charset="0"/>
              </a:rPr>
              <a:t>task/adverb</a:t>
            </a:r>
            <a:r>
              <a:rPr kumimoji="0" lang="ja-JP" altLang="en-US" sz="1800" dirty="0">
                <a:ea typeface="ヒラギノ角ゴ Pro W3" charset="0"/>
                <a:cs typeface="ヒラギノ角ゴ Pro W3" charset="0"/>
              </a:rPr>
              <a:t>名そのものではない</a:t>
            </a:r>
            <a:endParaRPr kumimoji="0" lang="en-US" altLang="ja-JP" sz="1800" dirty="0"/>
          </a:p>
          <a:p>
            <a:pPr lvl="1" eaLnBrk="1" hangingPunct="1">
              <a:lnSpc>
                <a:spcPct val="90000"/>
              </a:lnSpc>
              <a:buFont typeface="Monotype Sorts" charset="0"/>
              <a:buChar char="/"/>
              <a:defRPr/>
            </a:pPr>
            <a:r>
              <a:rPr kumimoji="0" lang="ja-JP" altLang="en-US" sz="1800" dirty="0">
                <a:solidFill>
                  <a:schemeClr val="accent2"/>
                </a:solidFill>
              </a:rPr>
              <a:t>必ず入力しなければならない文字</a:t>
            </a:r>
            <a:r>
              <a:rPr kumimoji="0" lang="ja-JP" altLang="en-US" sz="1800" dirty="0"/>
              <a:t>と、</a:t>
            </a:r>
            <a:r>
              <a:rPr kumimoji="0" lang="en-US" altLang="ja-JP" sz="1800" dirty="0"/>
              <a:t>					</a:t>
            </a:r>
            <a:r>
              <a:rPr kumimoji="0" lang="ja-JP" altLang="en-US" sz="1800" dirty="0">
                <a:solidFill>
                  <a:schemeClr val="accent1"/>
                </a:solidFill>
              </a:rPr>
              <a:t>省略できる文字</a:t>
            </a:r>
            <a:r>
              <a:rPr kumimoji="0" lang="ja-JP" altLang="en-US" sz="1800" dirty="0"/>
              <a:t>を色分けして表示（</a:t>
            </a:r>
            <a:r>
              <a:rPr kumimoji="0" lang="ja-JP" altLang="en-US" sz="1800" u="sng" dirty="0"/>
              <a:t>入力時に空白は入れない</a:t>
            </a:r>
            <a:r>
              <a:rPr kumimoji="0" lang="ja-JP" altLang="en-US" sz="1800" dirty="0"/>
              <a:t>）</a:t>
            </a:r>
            <a:endParaRPr kumimoji="0" lang="en-US" altLang="ja-JP" sz="1800" dirty="0"/>
          </a:p>
          <a:p>
            <a:pPr eaLnBrk="1" hangingPunct="1">
              <a:lnSpc>
                <a:spcPct val="90000"/>
              </a:lnSpc>
              <a:buFont typeface="Monotype Sorts" charset="0"/>
              <a:buNone/>
              <a:defRPr/>
            </a:pPr>
            <a:r>
              <a:rPr kumimoji="0" lang="en-US" altLang="ja-JP" sz="2400" dirty="0"/>
              <a:t>	</a:t>
            </a:r>
            <a:r>
              <a:rPr kumimoji="0" lang="ja-JP" altLang="en-US" sz="2400" dirty="0"/>
              <a:t>例：　</a:t>
            </a:r>
            <a:r>
              <a:rPr kumimoji="0" lang="en-US" altLang="ja-JP" sz="2400" dirty="0"/>
              <a:t>(verb) </a:t>
            </a:r>
            <a:r>
              <a:rPr kumimoji="0" lang="en-US" altLang="ja-JP" sz="2400" dirty="0" err="1"/>
              <a:t>clrstat</a:t>
            </a:r>
            <a:r>
              <a:rPr kumimoji="0" lang="en-US" altLang="ja-JP" sz="2400" dirty="0"/>
              <a:t> </a:t>
            </a:r>
            <a:r>
              <a:rPr kumimoji="0" lang="ja-JP" altLang="en-US" sz="2400" dirty="0"/>
              <a:t>の場合の記述：</a:t>
            </a:r>
            <a:r>
              <a:rPr kumimoji="0" lang="en-US" altLang="ja-JP" sz="2400" dirty="0">
                <a:solidFill>
                  <a:schemeClr val="accent2"/>
                </a:solidFill>
              </a:rPr>
              <a:t> cl</a:t>
            </a:r>
            <a:r>
              <a:rPr kumimoji="0" lang="en-US" altLang="ja-JP" sz="2400" dirty="0"/>
              <a:t>ea</a:t>
            </a:r>
            <a:r>
              <a:rPr kumimoji="0" lang="en-US" altLang="ja-JP" sz="2400" dirty="0">
                <a:solidFill>
                  <a:schemeClr val="accent2"/>
                </a:solidFill>
              </a:rPr>
              <a:t>r</a:t>
            </a:r>
            <a:r>
              <a:rPr kumimoji="0" lang="en-US" altLang="ja-JP" sz="2400" dirty="0"/>
              <a:t> </a:t>
            </a:r>
            <a:r>
              <a:rPr kumimoji="0" lang="en-US" altLang="ja-JP" sz="2400" dirty="0">
                <a:solidFill>
                  <a:schemeClr val="accent2"/>
                </a:solidFill>
              </a:rPr>
              <a:t>s</a:t>
            </a:r>
            <a:r>
              <a:rPr kumimoji="0" lang="en-US" altLang="ja-JP" sz="2400" dirty="0">
                <a:solidFill>
                  <a:schemeClr val="accent1"/>
                </a:solidFill>
              </a:rPr>
              <a:t>tat</a:t>
            </a:r>
            <a:r>
              <a:rPr kumimoji="0" lang="en-US" altLang="ja-JP" sz="2400" dirty="0"/>
              <a:t>us</a:t>
            </a:r>
          </a:p>
          <a:p>
            <a:pPr algn="r" eaLnBrk="1" hangingPunct="1">
              <a:lnSpc>
                <a:spcPct val="90000"/>
              </a:lnSpc>
              <a:buFont typeface="Monotype Sorts" charset="0"/>
              <a:buNone/>
              <a:defRPr/>
            </a:pPr>
            <a:r>
              <a:rPr kumimoji="0" lang="en-US" altLang="ja-JP" sz="2400" dirty="0">
                <a:sym typeface="Wingdings" pitchFamily="2" charset="2"/>
              </a:rPr>
              <a:t></a:t>
            </a:r>
            <a:r>
              <a:rPr kumimoji="0" lang="en-US" altLang="ja-JP" sz="2400" dirty="0" err="1">
                <a:solidFill>
                  <a:schemeClr val="accent2"/>
                </a:solidFill>
              </a:rPr>
              <a:t>clrs</a:t>
            </a:r>
            <a:r>
              <a:rPr kumimoji="0" lang="en-US" altLang="ja-JP" sz="2400" dirty="0">
                <a:sym typeface="Wingdings" pitchFamily="2" charset="2"/>
              </a:rPr>
              <a:t> </a:t>
            </a:r>
            <a:r>
              <a:rPr kumimoji="0" lang="ja-JP" altLang="en-US" sz="2400">
                <a:sym typeface="Wingdings" pitchFamily="2" charset="2"/>
              </a:rPr>
              <a:t>と入力する</a:t>
            </a:r>
            <a:endParaRPr kumimoji="0" lang="en-US" altLang="ja-JP" sz="2400" dirty="0"/>
          </a:p>
          <a:p>
            <a:pPr eaLnBrk="1" hangingPunct="1">
              <a:lnSpc>
                <a:spcPct val="90000"/>
              </a:lnSpc>
              <a:buFont typeface="Monotype Sorts" charset="0"/>
              <a:buChar char="/"/>
              <a:defRPr/>
            </a:pPr>
            <a:r>
              <a:rPr kumimoji="0" lang="ja-JP" altLang="en-US" sz="2000" dirty="0"/>
              <a:t>テキストエディタに書き込み、</a:t>
            </a:r>
            <a:r>
              <a:rPr kumimoji="0" lang="en-US" altLang="ja-JP" sz="2000" dirty="0" err="1"/>
              <a:t>copy&amp;paste</a:t>
            </a:r>
            <a:r>
              <a:rPr kumimoji="0" lang="ja-JP" altLang="en-US" sz="2000" dirty="0"/>
              <a:t>で入力する</a:t>
            </a:r>
            <a:endParaRPr kumimoji="0" lang="en-US" altLang="ja-JP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>
            <a:extLst>
              <a:ext uri="{FF2B5EF4-FFF2-40B4-BE49-F238E27FC236}">
                <a16:creationId xmlns:a16="http://schemas.microsoft.com/office/drawing/2014/main" id="{174BF54D-DFA3-EA40-8149-BD56E8D961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kumimoji="0" lang="en-US" altLang="ja-JP" dirty="0"/>
              <a:t>AIPS</a:t>
            </a:r>
            <a:r>
              <a:rPr kumimoji="0" lang="ja-JP" altLang="en-US" dirty="0"/>
              <a:t>の基本動作</a:t>
            </a:r>
            <a:endParaRPr kumimoji="0" lang="en-US" altLang="ja-JP" dirty="0"/>
          </a:p>
        </p:txBody>
      </p:sp>
      <p:sp>
        <p:nvSpPr>
          <p:cNvPr id="128003" name="Rectangle 3">
            <a:extLst>
              <a:ext uri="{FF2B5EF4-FFF2-40B4-BE49-F238E27FC236}">
                <a16:creationId xmlns:a16="http://schemas.microsoft.com/office/drawing/2014/main" id="{6148685A-5532-E94A-B3D0-A2AF89E5D2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2514600"/>
            <a:ext cx="8839200" cy="3581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kumimoji="0" lang="en-US" altLang="ja-JP" sz="2400"/>
              <a:t>task</a:t>
            </a:r>
            <a:r>
              <a:rPr kumimoji="0" lang="ja-JP" altLang="en-US" sz="2400"/>
              <a:t>の呼び出し＋</a:t>
            </a:r>
            <a:r>
              <a:rPr kumimoji="0" lang="en-US" altLang="ja-JP" sz="2400"/>
              <a:t>adverbs</a:t>
            </a:r>
            <a:r>
              <a:rPr kumimoji="0" lang="ja-JP" altLang="en-US" sz="2400"/>
              <a:t>（パラメータ）入力＋</a:t>
            </a:r>
            <a:r>
              <a:rPr kumimoji="0" lang="en-US" altLang="ja-JP" sz="2400"/>
              <a:t>task</a:t>
            </a:r>
            <a:r>
              <a:rPr kumimoji="0" lang="ja-JP" altLang="en-US" sz="2400"/>
              <a:t>実行</a:t>
            </a:r>
            <a:r>
              <a:rPr kumimoji="0" lang="en-US" altLang="ja-JP" sz="2400"/>
              <a:t>[go]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kumimoji="0" lang="en-US" altLang="ja-JP" sz="2400"/>
              <a:t>adverbs</a:t>
            </a:r>
            <a:r>
              <a:rPr kumimoji="0" lang="ja-JP" altLang="en-US" sz="2400"/>
              <a:t>（パラメータ）入力＋動作</a:t>
            </a:r>
            <a:r>
              <a:rPr kumimoji="0" lang="en-US" altLang="ja-JP" sz="2400"/>
              <a:t>(verb)</a:t>
            </a:r>
            <a:r>
              <a:rPr kumimoji="0" lang="ja-JP" altLang="en-US" sz="2400"/>
              <a:t>実行</a:t>
            </a:r>
            <a:r>
              <a:rPr kumimoji="0" lang="en-US" altLang="ja-JP" sz="2400"/>
              <a:t>[verb</a:t>
            </a:r>
            <a:r>
              <a:rPr kumimoji="0" lang="ja-JP" altLang="en-US" sz="2400"/>
              <a:t>名</a:t>
            </a:r>
            <a:r>
              <a:rPr kumimoji="0" lang="en-US" altLang="ja-JP" sz="2400"/>
              <a:t>]</a:t>
            </a:r>
            <a:endParaRPr kumimoji="0" lang="en-US" altLang="ja-JP" sz="2800"/>
          </a:p>
          <a:p>
            <a:pPr lvl="1" eaLnBrk="1" hangingPunct="1">
              <a:lnSpc>
                <a:spcPct val="90000"/>
              </a:lnSpc>
              <a:defRPr/>
            </a:pPr>
            <a:r>
              <a:rPr kumimoji="0" lang="en-US" altLang="ja-JP" sz="2400"/>
              <a:t>task ’fitld’  (single quotation mark</a:t>
            </a:r>
            <a:r>
              <a:rPr kumimoji="0" lang="ja-JP" altLang="en-US" sz="2400"/>
              <a:t>は前後同じ</a:t>
            </a:r>
            <a:r>
              <a:rPr kumimoji="0" lang="en-US" altLang="ja-JP" sz="2400">
                <a:solidFill>
                  <a:schemeClr val="accent2"/>
                </a:solidFill>
              </a:rPr>
              <a:t>[shift]+[7]</a:t>
            </a:r>
            <a:r>
              <a:rPr kumimoji="0" lang="en-US" altLang="ja-JP" sz="2400"/>
              <a:t>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kumimoji="0" lang="en-US" altLang="ja-JP" sz="2400">
                <a:solidFill>
                  <a:srgbClr val="FF0D0D"/>
                </a:solidFill>
              </a:rPr>
              <a:t>inp</a:t>
            </a:r>
            <a:r>
              <a:rPr kumimoji="0" lang="en-US" altLang="ja-JP" sz="2400"/>
              <a:t>ut: adverbs</a:t>
            </a:r>
            <a:r>
              <a:rPr kumimoji="0" lang="ja-JP" altLang="en-US" sz="2400"/>
              <a:t>の表示</a:t>
            </a:r>
            <a:endParaRPr kumimoji="0" lang="en-US" altLang="ja-JP" sz="2400"/>
          </a:p>
          <a:p>
            <a:pPr lvl="1" eaLnBrk="1" hangingPunct="1">
              <a:lnSpc>
                <a:spcPct val="90000"/>
              </a:lnSpc>
              <a:defRPr/>
            </a:pPr>
            <a:r>
              <a:rPr kumimoji="0" lang="en-US" altLang="ja-JP" sz="2400"/>
              <a:t>help,  explain</a:t>
            </a:r>
            <a:r>
              <a:rPr kumimoji="0" lang="ja-JP" altLang="en-US" sz="2400"/>
              <a:t>（プリンタ出力あり）</a:t>
            </a:r>
            <a:r>
              <a:rPr kumimoji="0" lang="en-US" altLang="ja-JP" sz="2400"/>
              <a:t>: task</a:t>
            </a:r>
            <a:r>
              <a:rPr kumimoji="0" lang="ja-JP" altLang="en-US" sz="2400"/>
              <a:t>の詳細な解説</a:t>
            </a:r>
            <a:endParaRPr kumimoji="0" lang="en-US" altLang="ja-JP" sz="2400"/>
          </a:p>
          <a:p>
            <a:pPr lvl="1" eaLnBrk="1" hangingPunct="1">
              <a:lnSpc>
                <a:spcPct val="90000"/>
              </a:lnSpc>
              <a:defRPr/>
            </a:pPr>
            <a:r>
              <a:rPr kumimoji="0" lang="en-US" altLang="ja-JP" sz="2400"/>
              <a:t>go     &gt;&gt;&gt; </a:t>
            </a:r>
            <a:r>
              <a:rPr kumimoji="0" lang="ja-JP" altLang="en-US" sz="2400"/>
              <a:t>結果は</a:t>
            </a:r>
            <a:r>
              <a:rPr kumimoji="0" lang="en-US" altLang="ja-JP" sz="2400"/>
              <a:t>message server</a:t>
            </a:r>
            <a:r>
              <a:rPr kumimoji="0" lang="ja-JP" altLang="en-US" sz="2400"/>
              <a:t>へ</a:t>
            </a:r>
            <a:endParaRPr kumimoji="0" lang="en-US" altLang="ja-JP" sz="2400"/>
          </a:p>
          <a:p>
            <a:pPr lvl="2" eaLnBrk="1" hangingPunct="1">
              <a:lnSpc>
                <a:spcPct val="90000"/>
              </a:lnSpc>
              <a:defRPr/>
            </a:pPr>
            <a:r>
              <a:rPr kumimoji="0" lang="ja-JP" altLang="en-US" sz="2000"/>
              <a:t>成功：</a:t>
            </a:r>
            <a:r>
              <a:rPr kumimoji="0" lang="en-US" altLang="ja-JP">
                <a:solidFill>
                  <a:srgbClr val="81FFFF"/>
                </a:solidFill>
              </a:rPr>
              <a:t>Appears to have ended successfully</a:t>
            </a:r>
            <a:endParaRPr kumimoji="0" lang="en-US" altLang="ja-JP" sz="2000"/>
          </a:p>
          <a:p>
            <a:pPr lvl="2" eaLnBrk="1" hangingPunct="1">
              <a:lnSpc>
                <a:spcPct val="90000"/>
              </a:lnSpc>
              <a:defRPr/>
            </a:pPr>
            <a:r>
              <a:rPr kumimoji="0" lang="ja-JP" altLang="en-US" sz="2000"/>
              <a:t>失敗（エラー）</a:t>
            </a:r>
            <a:r>
              <a:rPr kumimoji="0" lang="en-US" altLang="ja-JP" sz="2000"/>
              <a:t>: </a:t>
            </a:r>
            <a:r>
              <a:rPr kumimoji="0" lang="en-US" altLang="ja-JP">
                <a:solidFill>
                  <a:schemeClr val="accent2"/>
                </a:solidFill>
              </a:rPr>
              <a:t>Purports to die of UNNATURAL causes</a:t>
            </a:r>
          </a:p>
          <a:p>
            <a:pPr lvl="2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ja-JP" altLang="en-US">
                <a:solidFill>
                  <a:schemeClr val="accent2"/>
                </a:solidFill>
              </a:rPr>
              <a:t>このメッセージの上に記載された失敗理由を確認する</a:t>
            </a:r>
            <a:endParaRPr kumimoji="0" lang="en-US" altLang="ja-JP">
              <a:solidFill>
                <a:schemeClr val="accent2"/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kumimoji="0" lang="ja-JP" altLang="en-US" sz="2400"/>
              <a:t>複数コマンドの連続実行：　セミコロン</a:t>
            </a:r>
            <a:r>
              <a:rPr kumimoji="0" lang="en-US" altLang="ja-JP" sz="2400"/>
              <a:t>”;”</a:t>
            </a:r>
            <a:r>
              <a:rPr kumimoji="0" lang="ja-JP" altLang="en-US" sz="2400"/>
              <a:t>で区切る</a:t>
            </a:r>
            <a:endParaRPr kumimoji="0" lang="en-US" altLang="ja-JP" sz="24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5414E01C-3CB3-2943-A34E-715700BF65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371600"/>
            <a:ext cx="7772400" cy="689248"/>
          </a:xfrm>
        </p:spPr>
        <p:txBody>
          <a:bodyPr/>
          <a:lstStyle/>
          <a:p>
            <a:pPr eaLnBrk="1" hangingPunct="1">
              <a:defRPr/>
            </a:pPr>
            <a:r>
              <a:rPr kumimoji="0" lang="en-US" altLang="ja-JP" sz="3200" dirty="0"/>
              <a:t>AIPS</a:t>
            </a:r>
            <a:r>
              <a:rPr kumimoji="0" lang="ja-JP" altLang="en-US" sz="3200"/>
              <a:t>中のデータの取り扱い</a:t>
            </a:r>
            <a:endParaRPr kumimoji="0" lang="en-US" altLang="ja-JP" sz="3200" dirty="0"/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E57BF77C-2D3C-E946-B5D5-E7864ADEA9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2041282"/>
            <a:ext cx="7772400" cy="3763982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Monotype Sorts" charset="0"/>
              <a:buChar char="/"/>
              <a:defRPr/>
            </a:pPr>
            <a:r>
              <a:rPr kumimoji="0" lang="ja-JP" altLang="en-US" sz="2400" dirty="0"/>
              <a:t>データ保管領域とカタログ番号</a:t>
            </a:r>
            <a:endParaRPr kumimoji="0" lang="en-US" altLang="ja-JP" sz="2400" dirty="0"/>
          </a:p>
          <a:p>
            <a:pPr lvl="1" eaLnBrk="1" hangingPunct="1">
              <a:lnSpc>
                <a:spcPct val="90000"/>
              </a:lnSpc>
              <a:buFont typeface="Monotype Sorts" charset="0"/>
              <a:buChar char="/"/>
              <a:defRPr/>
            </a:pPr>
            <a:r>
              <a:rPr kumimoji="0" lang="en-US" altLang="ja-JP" sz="2000" dirty="0" err="1">
                <a:solidFill>
                  <a:schemeClr val="accent2"/>
                </a:solidFill>
              </a:rPr>
              <a:t>indi</a:t>
            </a:r>
            <a:r>
              <a:rPr kumimoji="0" lang="en-US" altLang="ja-JP" sz="2000" dirty="0" err="1">
                <a:solidFill>
                  <a:schemeClr val="accent1"/>
                </a:solidFill>
              </a:rPr>
              <a:t>sk</a:t>
            </a:r>
            <a:r>
              <a:rPr kumimoji="0" lang="en-US" altLang="ja-JP" sz="2000" dirty="0"/>
              <a:t> [disk#], (</a:t>
            </a:r>
            <a:r>
              <a:rPr kumimoji="0" lang="en-US" altLang="ja-JP" sz="2000" dirty="0" err="1"/>
              <a:t>indisk</a:t>
            </a:r>
            <a:r>
              <a:rPr kumimoji="0" lang="en-US" altLang="ja-JP" sz="2000" dirty="0"/>
              <a:t>  0: </a:t>
            </a:r>
            <a:r>
              <a:rPr kumimoji="0" lang="ja-JP" altLang="en-US" sz="2000" dirty="0"/>
              <a:t>全領域表示）</a:t>
            </a:r>
            <a:endParaRPr kumimoji="0" lang="en-US" altLang="ja-JP" sz="2000" dirty="0"/>
          </a:p>
          <a:p>
            <a:pPr lvl="1" eaLnBrk="1" hangingPunct="1">
              <a:lnSpc>
                <a:spcPct val="90000"/>
              </a:lnSpc>
              <a:buFont typeface="Monotype Sorts" charset="0"/>
              <a:buChar char="/"/>
              <a:defRPr/>
            </a:pPr>
            <a:r>
              <a:rPr kumimoji="0" lang="en-US" altLang="ja-JP" sz="2000" dirty="0" err="1">
                <a:solidFill>
                  <a:schemeClr val="accent2"/>
                </a:solidFill>
              </a:rPr>
              <a:t>getn</a:t>
            </a:r>
            <a:r>
              <a:rPr kumimoji="0" lang="en-US" altLang="ja-JP" sz="2000" dirty="0" err="1">
                <a:solidFill>
                  <a:schemeClr val="accent1"/>
                </a:solidFill>
              </a:rPr>
              <a:t>ame</a:t>
            </a:r>
            <a:r>
              <a:rPr kumimoji="0" lang="en-US" altLang="ja-JP" sz="2000" dirty="0"/>
              <a:t> [catalog#]: </a:t>
            </a:r>
            <a:r>
              <a:rPr kumimoji="0" lang="ja-JP" altLang="en-US" sz="2000"/>
              <a:t>既存カタログデータの選択</a:t>
            </a:r>
            <a:endParaRPr kumimoji="0" lang="en-US" altLang="ja-JP" sz="2000" dirty="0"/>
          </a:p>
          <a:p>
            <a:pPr lvl="1" eaLnBrk="1" hangingPunct="1">
              <a:lnSpc>
                <a:spcPct val="90000"/>
              </a:lnSpc>
              <a:buFont typeface="Monotype Sorts" charset="0"/>
              <a:buChar char="/"/>
              <a:defRPr/>
            </a:pPr>
            <a:r>
              <a:rPr kumimoji="0" lang="en-US" altLang="ja-JP" sz="2000" dirty="0">
                <a:solidFill>
                  <a:schemeClr val="accent2"/>
                </a:solidFill>
              </a:rPr>
              <a:t>get o</a:t>
            </a:r>
            <a:r>
              <a:rPr kumimoji="0" lang="en-US" altLang="ja-JP" sz="2000" dirty="0">
                <a:solidFill>
                  <a:schemeClr val="accent1"/>
                </a:solidFill>
              </a:rPr>
              <a:t>ut</a:t>
            </a:r>
            <a:r>
              <a:rPr kumimoji="0" lang="en-US" altLang="ja-JP" sz="2000" dirty="0"/>
              <a:t> [catalog#]: </a:t>
            </a:r>
            <a:r>
              <a:rPr kumimoji="0" lang="ja-JP" altLang="en-US" sz="2000"/>
              <a:t>既存カタログデータの選択</a:t>
            </a:r>
            <a:endParaRPr kumimoji="0" lang="en-US" altLang="ja-JP" sz="2000" dirty="0"/>
          </a:p>
          <a:p>
            <a:pPr marL="457200" lvl="1" indent="0" eaLnBrk="1" hangingPunct="1">
              <a:lnSpc>
                <a:spcPct val="90000"/>
              </a:lnSpc>
              <a:buNone/>
              <a:defRPr/>
            </a:pPr>
            <a:r>
              <a:rPr kumimoji="0" lang="ja-JP" altLang="en-US" sz="1800"/>
              <a:t>（書き出す場合に指定、普通はさらに</a:t>
            </a:r>
            <a:r>
              <a:rPr kumimoji="0" lang="en-US" altLang="ja-JP" sz="1800" dirty="0" err="1"/>
              <a:t>outname</a:t>
            </a:r>
            <a:r>
              <a:rPr kumimoji="0" lang="en-US" altLang="ja-JP" sz="1800" dirty="0"/>
              <a:t>, outclass, </a:t>
            </a:r>
            <a:r>
              <a:rPr kumimoji="0" lang="en-US" altLang="ja-JP" sz="1800" dirty="0" err="1"/>
              <a:t>outseq</a:t>
            </a:r>
            <a:r>
              <a:rPr kumimoji="0" lang="ja-JP" altLang="en-US" sz="1800"/>
              <a:t>と併用して、一部の名前を変更する）</a:t>
            </a:r>
            <a:endParaRPr kumimoji="0" lang="en-US" altLang="ja-JP" sz="1800" dirty="0"/>
          </a:p>
          <a:p>
            <a:pPr lvl="1" eaLnBrk="1" hangingPunct="1">
              <a:lnSpc>
                <a:spcPct val="90000"/>
              </a:lnSpc>
              <a:buFont typeface="Monotype Sorts" charset="0"/>
              <a:buChar char="/"/>
              <a:defRPr/>
            </a:pPr>
            <a:r>
              <a:rPr kumimoji="0" lang="en-US" altLang="ja-JP" sz="2000" dirty="0" err="1"/>
              <a:t>recat</a:t>
            </a:r>
            <a:r>
              <a:rPr kumimoji="0" lang="en-US" altLang="ja-JP" sz="2000" dirty="0"/>
              <a:t>: </a:t>
            </a:r>
            <a:r>
              <a:rPr kumimoji="0" lang="ja-JP" altLang="en-US" sz="2000" dirty="0"/>
              <a:t>カタログ番号の再割り振り</a:t>
            </a:r>
            <a:endParaRPr kumimoji="0" lang="en-US" altLang="ja-JP" sz="2000" dirty="0"/>
          </a:p>
          <a:p>
            <a:pPr eaLnBrk="1" hangingPunct="1">
              <a:lnSpc>
                <a:spcPct val="90000"/>
              </a:lnSpc>
              <a:buFont typeface="Monotype Sorts" charset="0"/>
              <a:buChar char="/"/>
              <a:defRPr/>
            </a:pPr>
            <a:r>
              <a:rPr kumimoji="0" lang="en-US" altLang="ja-JP" sz="2400" dirty="0"/>
              <a:t>[</a:t>
            </a:r>
            <a:r>
              <a:rPr kumimoji="0" lang="ja-JP" altLang="en-US" sz="2400" dirty="0"/>
              <a:t>カタログ</a:t>
            </a:r>
            <a:r>
              <a:rPr kumimoji="0" lang="en-US" altLang="ja-JP" sz="2400" dirty="0"/>
              <a:t>]</a:t>
            </a:r>
            <a:r>
              <a:rPr kumimoji="0" lang="ja-JP" altLang="en-US" sz="2400" dirty="0"/>
              <a:t>データリスト表示：</a:t>
            </a:r>
            <a:endParaRPr kumimoji="0" lang="en-US" altLang="ja-JP" sz="2400" dirty="0"/>
          </a:p>
          <a:p>
            <a:pPr lvl="1" eaLnBrk="1" hangingPunct="1">
              <a:lnSpc>
                <a:spcPct val="90000"/>
              </a:lnSpc>
              <a:buFont typeface="Monotype Sorts" charset="0"/>
              <a:buChar char="/"/>
              <a:defRPr/>
            </a:pPr>
            <a:r>
              <a:rPr kumimoji="0" lang="en-US" altLang="ja-JP" sz="2000" dirty="0" err="1"/>
              <a:t>ucat</a:t>
            </a:r>
            <a:r>
              <a:rPr kumimoji="0" lang="en-US" altLang="ja-JP" sz="2000" dirty="0"/>
              <a:t> (only UV data)</a:t>
            </a:r>
          </a:p>
          <a:p>
            <a:pPr lvl="1" eaLnBrk="1" hangingPunct="1">
              <a:lnSpc>
                <a:spcPct val="90000"/>
              </a:lnSpc>
              <a:buFont typeface="Monotype Sorts" charset="0"/>
              <a:buChar char="/"/>
              <a:defRPr/>
            </a:pPr>
            <a:r>
              <a:rPr kumimoji="0" lang="en-US" altLang="ja-JP" sz="2000" dirty="0" err="1"/>
              <a:t>mcat</a:t>
            </a:r>
            <a:r>
              <a:rPr kumimoji="0" lang="en-US" altLang="ja-JP" sz="2000" dirty="0"/>
              <a:t> (image file), </a:t>
            </a:r>
            <a:r>
              <a:rPr kumimoji="0" lang="en-US" altLang="ja-JP" sz="2000" dirty="0" err="1">
                <a:solidFill>
                  <a:schemeClr val="folHlink"/>
                </a:solidFill>
              </a:rPr>
              <a:t>pcat</a:t>
            </a:r>
            <a:r>
              <a:rPr kumimoji="0" lang="en-US" altLang="ja-JP" sz="2000" dirty="0">
                <a:solidFill>
                  <a:schemeClr val="folHlink"/>
                </a:solidFill>
              </a:rPr>
              <a:t> (all)</a:t>
            </a:r>
          </a:p>
          <a:p>
            <a:pPr eaLnBrk="1" hangingPunct="1">
              <a:lnSpc>
                <a:spcPct val="90000"/>
              </a:lnSpc>
              <a:buFont typeface="Monotype Sorts" charset="0"/>
              <a:buChar char="/"/>
              <a:defRPr/>
            </a:pPr>
            <a:r>
              <a:rPr kumimoji="0" lang="ja-JP" altLang="en-US" sz="2400" dirty="0"/>
              <a:t>カタログデータの名前</a:t>
            </a:r>
            <a:endParaRPr kumimoji="0" lang="en-US" altLang="ja-JP" sz="2400" dirty="0"/>
          </a:p>
          <a:p>
            <a:pPr lvl="1" eaLnBrk="1" hangingPunct="1">
              <a:lnSpc>
                <a:spcPct val="90000"/>
              </a:lnSpc>
              <a:buFont typeface="Monotype Sorts" charset="0"/>
              <a:buChar char="/"/>
              <a:defRPr/>
            </a:pPr>
            <a:r>
              <a:rPr kumimoji="0" lang="en-US" altLang="ja-JP" sz="2000" dirty="0"/>
              <a:t>[</a:t>
            </a:r>
            <a:r>
              <a:rPr kumimoji="0" lang="en-US" altLang="ja-JP" sz="2000" dirty="0" err="1"/>
              <a:t>mapname</a:t>
            </a:r>
            <a:r>
              <a:rPr kumimoji="0" lang="en-US" altLang="ja-JP" sz="2000" dirty="0"/>
              <a:t>].[class].[seq.#]</a:t>
            </a:r>
          </a:p>
          <a:p>
            <a:pPr lvl="1" eaLnBrk="1" hangingPunct="1">
              <a:lnSpc>
                <a:spcPct val="90000"/>
              </a:lnSpc>
              <a:buFont typeface="Monotype Sorts" charset="0"/>
              <a:buChar char="/"/>
              <a:defRPr/>
            </a:pPr>
            <a:r>
              <a:rPr kumimoji="0" lang="en-US" altLang="ja-JP" sz="2000" dirty="0" err="1"/>
              <a:t>inname</a:t>
            </a:r>
            <a:r>
              <a:rPr kumimoji="0" lang="en-US" altLang="ja-JP" sz="2000" dirty="0"/>
              <a:t>, </a:t>
            </a:r>
            <a:r>
              <a:rPr kumimoji="0" lang="en-US" altLang="ja-JP" sz="2000" dirty="0" err="1"/>
              <a:t>inclass</a:t>
            </a:r>
            <a:r>
              <a:rPr kumimoji="0" lang="en-US" altLang="ja-JP" sz="2000" dirty="0"/>
              <a:t>, </a:t>
            </a:r>
            <a:r>
              <a:rPr kumimoji="0" lang="en-US" altLang="ja-JP" sz="2000" dirty="0" err="1"/>
              <a:t>inseq</a:t>
            </a:r>
            <a:r>
              <a:rPr kumimoji="0" lang="en-US" altLang="ja-JP" sz="2000" dirty="0"/>
              <a:t> </a:t>
            </a:r>
            <a:r>
              <a:rPr kumimoji="0" lang="ja-JP" altLang="en-US" sz="2000" dirty="0"/>
              <a:t>に対応</a:t>
            </a:r>
            <a:endParaRPr kumimoji="0" lang="en-US" altLang="ja-JP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061DF746-E304-0148-A70C-4D78804EF5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kumimoji="0" lang="en-US" altLang="ja-JP" dirty="0"/>
              <a:t>AIPS</a:t>
            </a:r>
            <a:r>
              <a:rPr kumimoji="0" lang="ja-JP" altLang="en-US" dirty="0"/>
              <a:t>中データの取り扱い</a:t>
            </a:r>
            <a:endParaRPr kumimoji="0" lang="en-US" altLang="ja-JP" dirty="0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93E37DD8-ACDB-8B4B-800C-F58A592E2C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2362200"/>
            <a:ext cx="7772400" cy="3657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Monotype Sorts" charset="0"/>
              <a:buChar char="/"/>
              <a:defRPr/>
            </a:pPr>
            <a:r>
              <a:rPr kumimoji="0" lang="en-US" altLang="ja-JP" sz="2800" dirty="0"/>
              <a:t>[</a:t>
            </a:r>
            <a:r>
              <a:rPr kumimoji="0" lang="ja-JP" altLang="en-US" sz="2800" dirty="0"/>
              <a:t>カタログ</a:t>
            </a:r>
            <a:r>
              <a:rPr kumimoji="0" lang="en-US" altLang="ja-JP" sz="2800" dirty="0"/>
              <a:t>]</a:t>
            </a:r>
            <a:r>
              <a:rPr kumimoji="0" lang="ja-JP" altLang="en-US" sz="2800" dirty="0"/>
              <a:t>データを見る</a:t>
            </a:r>
            <a:r>
              <a:rPr kumimoji="0" lang="en-US" altLang="ja-JP" sz="2800" dirty="0"/>
              <a:t>: header</a:t>
            </a:r>
            <a:r>
              <a:rPr kumimoji="0" lang="ja-JP" altLang="en-US" sz="2800" dirty="0"/>
              <a:t>の確認</a:t>
            </a:r>
            <a:endParaRPr kumimoji="0" lang="en-US" altLang="ja-JP" sz="2800" dirty="0"/>
          </a:p>
          <a:p>
            <a:pPr lvl="1" eaLnBrk="1" hangingPunct="1">
              <a:lnSpc>
                <a:spcPct val="90000"/>
              </a:lnSpc>
              <a:buFont typeface="Monotype Sorts" charset="0"/>
              <a:buChar char="/"/>
              <a:defRPr/>
            </a:pPr>
            <a:r>
              <a:rPr kumimoji="0" lang="en-US" altLang="ja-JP" sz="2400" dirty="0" err="1">
                <a:solidFill>
                  <a:schemeClr val="accent2"/>
                </a:solidFill>
              </a:rPr>
              <a:t>imh</a:t>
            </a:r>
            <a:r>
              <a:rPr kumimoji="0" lang="en-US" altLang="ja-JP" sz="2400" dirty="0" err="1">
                <a:solidFill>
                  <a:schemeClr val="accent1"/>
                </a:solidFill>
              </a:rPr>
              <a:t>eader</a:t>
            </a:r>
            <a:r>
              <a:rPr kumimoji="0" lang="en-US" altLang="ja-JP" sz="2400" dirty="0"/>
              <a:t>:</a:t>
            </a:r>
          </a:p>
          <a:p>
            <a:pPr lvl="1" eaLnBrk="1" hangingPunct="1">
              <a:lnSpc>
                <a:spcPct val="90000"/>
              </a:lnSpc>
              <a:buFont typeface="Monotype Sorts" charset="0"/>
              <a:buChar char="/"/>
              <a:defRPr/>
            </a:pPr>
            <a:r>
              <a:rPr kumimoji="0" lang="ja-JP" altLang="en-US" sz="2400" dirty="0"/>
              <a:t>観測コード・データの軸情報（周波数、座標など）</a:t>
            </a:r>
            <a:endParaRPr kumimoji="0" lang="en-US" altLang="ja-JP" sz="2400" dirty="0"/>
          </a:p>
          <a:p>
            <a:pPr lvl="1" eaLnBrk="1" hangingPunct="1">
              <a:lnSpc>
                <a:spcPct val="90000"/>
              </a:lnSpc>
              <a:buFont typeface="Monotype Sorts" charset="0"/>
              <a:buChar char="/"/>
              <a:defRPr/>
            </a:pPr>
            <a:r>
              <a:rPr kumimoji="0" lang="en-US" altLang="ja-JP" sz="2400" dirty="0"/>
              <a:t>Extension tables (TY, GC, SN, CL, NX, FG</a:t>
            </a:r>
            <a:r>
              <a:rPr kumimoji="0" lang="ja-JP" altLang="en-US" sz="2400" dirty="0"/>
              <a:t>など）</a:t>
            </a:r>
            <a:endParaRPr kumimoji="0" lang="en-US" altLang="ja-JP" sz="2400" dirty="0"/>
          </a:p>
          <a:p>
            <a:pPr eaLnBrk="1" hangingPunct="1">
              <a:lnSpc>
                <a:spcPct val="90000"/>
              </a:lnSpc>
              <a:buFont typeface="Monotype Sorts" charset="0"/>
              <a:buChar char="/"/>
              <a:defRPr/>
            </a:pPr>
            <a:r>
              <a:rPr kumimoji="0" lang="ja-JP" altLang="en-US" sz="2800" dirty="0"/>
              <a:t>データを消す：</a:t>
            </a:r>
            <a:r>
              <a:rPr kumimoji="0" lang="en-US" altLang="ja-JP" sz="2800" dirty="0"/>
              <a:t> </a:t>
            </a:r>
            <a:r>
              <a:rPr kumimoji="0" lang="en-US" altLang="ja-JP" sz="2800" dirty="0" err="1"/>
              <a:t>getn</a:t>
            </a:r>
            <a:r>
              <a:rPr kumimoji="0" lang="en-US" altLang="ja-JP" sz="2800" dirty="0"/>
              <a:t> [cat#]; </a:t>
            </a:r>
            <a:r>
              <a:rPr kumimoji="0" lang="en-US" altLang="ja-JP" sz="2800" dirty="0">
                <a:solidFill>
                  <a:schemeClr val="accent2"/>
                </a:solidFill>
              </a:rPr>
              <a:t>cl</a:t>
            </a:r>
            <a:r>
              <a:rPr kumimoji="0" lang="en-US" altLang="ja-JP" sz="2800" dirty="0"/>
              <a:t>ea</a:t>
            </a:r>
            <a:r>
              <a:rPr kumimoji="0" lang="en-US" altLang="ja-JP" sz="2800" dirty="0">
                <a:solidFill>
                  <a:schemeClr val="accent2"/>
                </a:solidFill>
              </a:rPr>
              <a:t>r</a:t>
            </a:r>
            <a:r>
              <a:rPr kumimoji="0" lang="en-US" altLang="ja-JP" sz="2800" dirty="0"/>
              <a:t> </a:t>
            </a:r>
            <a:r>
              <a:rPr kumimoji="0" lang="en-US" altLang="ja-JP" sz="2800" dirty="0">
                <a:solidFill>
                  <a:schemeClr val="accent2"/>
                </a:solidFill>
              </a:rPr>
              <a:t>stat</a:t>
            </a:r>
            <a:r>
              <a:rPr kumimoji="0" lang="en-US" altLang="ja-JP" sz="2800" dirty="0"/>
              <a:t>us; zap</a:t>
            </a:r>
          </a:p>
          <a:p>
            <a:pPr lvl="1" eaLnBrk="1" hangingPunct="1">
              <a:lnSpc>
                <a:spcPct val="90000"/>
              </a:lnSpc>
              <a:buFont typeface="Monotype Sorts" charset="0"/>
              <a:buChar char="/"/>
              <a:defRPr/>
            </a:pPr>
            <a:r>
              <a:rPr kumimoji="0" lang="en-US" altLang="ja-JP" sz="2400" dirty="0" err="1"/>
              <a:t>ucat</a:t>
            </a:r>
            <a:r>
              <a:rPr kumimoji="0" lang="en-US" altLang="ja-JP" sz="2400" dirty="0"/>
              <a:t>/</a:t>
            </a:r>
            <a:r>
              <a:rPr kumimoji="0" lang="en-US" altLang="ja-JP" sz="2400" dirty="0" err="1"/>
              <a:t>mcat</a:t>
            </a:r>
            <a:r>
              <a:rPr kumimoji="0" lang="en-US" altLang="ja-JP" sz="2400" dirty="0"/>
              <a:t>/</a:t>
            </a:r>
            <a:r>
              <a:rPr kumimoji="0" lang="en-US" altLang="ja-JP" sz="2400" dirty="0" err="1"/>
              <a:t>pcat</a:t>
            </a:r>
            <a:r>
              <a:rPr kumimoji="0" lang="en-US" altLang="ja-JP" sz="2400" dirty="0"/>
              <a:t>/</a:t>
            </a:r>
            <a:r>
              <a:rPr kumimoji="0" lang="ja-JP" altLang="en-US" sz="2400" dirty="0"/>
              <a:t>を実行すると、使用中のデータが判明する</a:t>
            </a:r>
            <a:r>
              <a:rPr kumimoji="0" lang="en-US" altLang="ja-JP" sz="2400" dirty="0"/>
              <a:t>(STAT=</a:t>
            </a:r>
            <a:r>
              <a:rPr kumimoji="0" lang="en-US" altLang="ja-JP" sz="2400" dirty="0">
                <a:solidFill>
                  <a:schemeClr val="folHlink"/>
                </a:solidFill>
              </a:rPr>
              <a:t>READ</a:t>
            </a:r>
            <a:r>
              <a:rPr kumimoji="0" lang="en-US" altLang="ja-JP" sz="2400" dirty="0"/>
              <a:t> or </a:t>
            </a:r>
            <a:r>
              <a:rPr kumimoji="0" lang="en-US" altLang="ja-JP" sz="2400" dirty="0">
                <a:solidFill>
                  <a:schemeClr val="folHlink"/>
                </a:solidFill>
              </a:rPr>
              <a:t>WRIT</a:t>
            </a:r>
            <a:r>
              <a:rPr kumimoji="0" lang="en-US" altLang="ja-JP" sz="2400" dirty="0"/>
              <a:t>)</a:t>
            </a:r>
          </a:p>
          <a:p>
            <a:pPr lvl="1" eaLnBrk="1" hangingPunct="1">
              <a:lnSpc>
                <a:spcPct val="90000"/>
              </a:lnSpc>
              <a:buFont typeface="Monotype Sorts" charset="0"/>
              <a:buChar char="/"/>
              <a:defRPr/>
            </a:pPr>
            <a:r>
              <a:rPr kumimoji="0" lang="ja-JP" altLang="en-US" sz="2400" dirty="0"/>
              <a:t>使用中のデータを新たに操作できない</a:t>
            </a:r>
            <a:endParaRPr kumimoji="0" lang="en-US" altLang="ja-JP" sz="2400" dirty="0"/>
          </a:p>
          <a:p>
            <a:pPr eaLnBrk="1" hangingPunct="1">
              <a:lnSpc>
                <a:spcPct val="90000"/>
              </a:lnSpc>
              <a:buFont typeface="Monotype Sorts" charset="0"/>
              <a:buChar char="/"/>
              <a:defRPr/>
            </a:pPr>
            <a:r>
              <a:rPr kumimoji="0" lang="ja-JP" altLang="en-US" sz="2800" dirty="0"/>
              <a:t>連続操作：　</a:t>
            </a:r>
            <a:r>
              <a:rPr kumimoji="0" lang="en-US" altLang="ja-JP" sz="2800" dirty="0"/>
              <a:t>for ~ to ~ end</a:t>
            </a:r>
          </a:p>
          <a:p>
            <a:pPr lvl="1" eaLnBrk="1" hangingPunct="1">
              <a:lnSpc>
                <a:spcPct val="90000"/>
              </a:lnSpc>
              <a:buFont typeface="Monotype Sorts" charset="0"/>
              <a:buChar char="/"/>
              <a:defRPr/>
            </a:pPr>
            <a:r>
              <a:rPr kumimoji="0" lang="en-US" altLang="ja-JP" sz="2400" dirty="0"/>
              <a:t>for </a:t>
            </a:r>
            <a:r>
              <a:rPr kumimoji="0" lang="en-US" altLang="ja-JP" sz="2400" dirty="0" err="1"/>
              <a:t>i</a:t>
            </a:r>
            <a:r>
              <a:rPr kumimoji="0" lang="en-US" altLang="ja-JP" sz="2400" dirty="0"/>
              <a:t>=14 to 27; </a:t>
            </a:r>
            <a:r>
              <a:rPr kumimoji="0" lang="en-US" altLang="ja-JP" sz="2400" dirty="0" err="1"/>
              <a:t>getn</a:t>
            </a:r>
            <a:r>
              <a:rPr kumimoji="0" lang="en-US" altLang="ja-JP" sz="2400" dirty="0"/>
              <a:t> I; zap; end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061DF746-E304-0148-A70C-4D78804EF5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kumimoji="0" lang="en-US" altLang="ja-JP" dirty="0"/>
              <a:t>AIPS</a:t>
            </a:r>
            <a:r>
              <a:rPr kumimoji="0" lang="ja-JP" altLang="en-US" dirty="0"/>
              <a:t>中データの取り扱い</a:t>
            </a:r>
            <a:endParaRPr kumimoji="0" lang="en-US" altLang="ja-JP" dirty="0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93E37DD8-ACDB-8B4B-800C-F58A592E2C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2362200"/>
            <a:ext cx="7772400" cy="3657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Monotype Sorts" charset="0"/>
              <a:buChar char="/"/>
              <a:defRPr/>
            </a:pPr>
            <a:r>
              <a:rPr kumimoji="0" lang="en-US" altLang="ja-JP" sz="2800" dirty="0"/>
              <a:t>extension table </a:t>
            </a:r>
            <a:r>
              <a:rPr kumimoji="0" lang="ja-JP" altLang="en-US" sz="2800"/>
              <a:t>を削除する</a:t>
            </a:r>
            <a:endParaRPr kumimoji="0" lang="en-US" altLang="ja-JP" sz="2800" dirty="0"/>
          </a:p>
          <a:p>
            <a:pPr marL="457200" lvl="1" indent="0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400" dirty="0" err="1"/>
              <a:t>getn</a:t>
            </a:r>
            <a:r>
              <a:rPr kumimoji="0" lang="en-US" altLang="ja-JP" sz="2400" dirty="0"/>
              <a:t> x;  </a:t>
            </a:r>
            <a:r>
              <a:rPr kumimoji="0" lang="en-US" altLang="ja-JP" sz="2400" dirty="0" err="1"/>
              <a:t>inext</a:t>
            </a:r>
            <a:r>
              <a:rPr kumimoji="0" lang="en-US" altLang="ja-JP" sz="2400" dirty="0"/>
              <a:t> ’</a:t>
            </a:r>
            <a:r>
              <a:rPr kumimoji="0" lang="en-US" altLang="ja-JP" sz="2400" dirty="0" err="1"/>
              <a:t>pl</a:t>
            </a:r>
            <a:r>
              <a:rPr kumimoji="0" lang="en-US" altLang="ja-JP" sz="2400" dirty="0"/>
              <a:t>‘</a:t>
            </a:r>
          </a:p>
          <a:p>
            <a:pPr marL="457200" lvl="1" indent="0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400" dirty="0"/>
              <a:t>for </a:t>
            </a:r>
            <a:r>
              <a:rPr kumimoji="0" lang="en-US" altLang="ja-JP" sz="2400" dirty="0" err="1"/>
              <a:t>i</a:t>
            </a:r>
            <a:r>
              <a:rPr kumimoji="0" lang="en-US" altLang="ja-JP" sz="2400" dirty="0"/>
              <a:t>=1 to 450; </a:t>
            </a:r>
            <a:r>
              <a:rPr kumimoji="0" lang="en-US" altLang="ja-JP" sz="2400" dirty="0" err="1">
                <a:solidFill>
                  <a:srgbClr val="FFC000"/>
                </a:solidFill>
              </a:rPr>
              <a:t>inver</a:t>
            </a:r>
            <a:r>
              <a:rPr kumimoji="0" lang="en-US" altLang="ja-JP" sz="2400" dirty="0"/>
              <a:t>=</a:t>
            </a:r>
            <a:r>
              <a:rPr kumimoji="0" lang="en-US" altLang="ja-JP" sz="2400" dirty="0" err="1"/>
              <a:t>i</a:t>
            </a:r>
            <a:r>
              <a:rPr kumimoji="0" lang="en-US" altLang="ja-JP" sz="2400" dirty="0"/>
              <a:t>; </a:t>
            </a:r>
            <a:r>
              <a:rPr kumimoji="0" lang="en-US" altLang="ja-JP" sz="2400" dirty="0" err="1">
                <a:solidFill>
                  <a:srgbClr val="FFC000"/>
                </a:solidFill>
              </a:rPr>
              <a:t>extdest</a:t>
            </a:r>
            <a:r>
              <a:rPr kumimoji="0" lang="en-US" altLang="ja-JP" sz="2400" dirty="0"/>
              <a:t>; end</a:t>
            </a:r>
          </a:p>
          <a:p>
            <a:pPr marL="457200" lvl="1" indent="0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endParaRPr kumimoji="0" lang="en-US" altLang="ja-JP" sz="2400" dirty="0"/>
          </a:p>
          <a:p>
            <a:pPr marL="457200" lvl="1" indent="0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ja-JP" altLang="en-US" sz="2400">
                <a:solidFill>
                  <a:srgbClr val="00FFF0"/>
                </a:solidFill>
              </a:rPr>
              <a:t>間違っても</a:t>
            </a:r>
            <a:r>
              <a:rPr kumimoji="0" lang="en-US" altLang="ja-JP" sz="2400" dirty="0">
                <a:solidFill>
                  <a:srgbClr val="00FFF0"/>
                </a:solidFill>
              </a:rPr>
              <a:t> zap </a:t>
            </a:r>
            <a:r>
              <a:rPr kumimoji="0" lang="ja-JP" altLang="en-US" sz="2400">
                <a:solidFill>
                  <a:srgbClr val="00FFF0"/>
                </a:solidFill>
              </a:rPr>
              <a:t>でない、</a:t>
            </a:r>
            <a:r>
              <a:rPr kumimoji="0" lang="en-US" altLang="ja-JP" sz="2400" dirty="0">
                <a:solidFill>
                  <a:srgbClr val="00FFF0"/>
                </a:solidFill>
              </a:rPr>
              <a:t> </a:t>
            </a:r>
            <a:r>
              <a:rPr kumimoji="0" lang="en-US" altLang="ja-JP" sz="2400" dirty="0" err="1">
                <a:solidFill>
                  <a:srgbClr val="00FFF0"/>
                </a:solidFill>
              </a:rPr>
              <a:t>getn</a:t>
            </a:r>
            <a:r>
              <a:rPr kumimoji="0" lang="en-US" altLang="ja-JP" sz="2400" dirty="0">
                <a:solidFill>
                  <a:srgbClr val="00FFF0"/>
                </a:solidFill>
              </a:rPr>
              <a:t> </a:t>
            </a:r>
            <a:r>
              <a:rPr kumimoji="0" lang="en-US" altLang="ja-JP" sz="2400" dirty="0" err="1">
                <a:solidFill>
                  <a:srgbClr val="00FFF0"/>
                </a:solidFill>
              </a:rPr>
              <a:t>i</a:t>
            </a:r>
            <a:r>
              <a:rPr kumimoji="0" lang="en-US" altLang="ja-JP" sz="2400" dirty="0">
                <a:solidFill>
                  <a:srgbClr val="00FFF0"/>
                </a:solidFill>
              </a:rPr>
              <a:t> </a:t>
            </a:r>
            <a:r>
              <a:rPr kumimoji="0" lang="ja-JP" altLang="en-US" sz="2400">
                <a:solidFill>
                  <a:srgbClr val="00FFF0"/>
                </a:solidFill>
              </a:rPr>
              <a:t>でもない！</a:t>
            </a:r>
            <a:endParaRPr kumimoji="0" lang="en-US" altLang="ja-JP" sz="2400" dirty="0">
              <a:solidFill>
                <a:srgbClr val="00FFF0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>
            <a:extLst>
              <a:ext uri="{FF2B5EF4-FFF2-40B4-BE49-F238E27FC236}">
                <a16:creationId xmlns:a16="http://schemas.microsoft.com/office/drawing/2014/main" id="{68E5458E-1E38-5D4A-902A-9B6DF4FB17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kumimoji="0" lang="ja-JP" altLang="en-US"/>
              <a:t>メッセージを出力させる</a:t>
            </a:r>
            <a:endParaRPr kumimoji="0" lang="en-US" altLang="ja-JP"/>
          </a:p>
        </p:txBody>
      </p:sp>
      <p:sp>
        <p:nvSpPr>
          <p:cNvPr id="130051" name="Rectangle 3">
            <a:extLst>
              <a:ext uri="{FF2B5EF4-FFF2-40B4-BE49-F238E27FC236}">
                <a16:creationId xmlns:a16="http://schemas.microsoft.com/office/drawing/2014/main" id="{136C3B65-6880-0C4F-B630-C4CDF2B208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2438400"/>
            <a:ext cx="8077200" cy="3581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Monotype Sorts" charset="0"/>
              <a:buChar char="/"/>
              <a:defRPr/>
            </a:pPr>
            <a:r>
              <a:rPr kumimoji="0" lang="ja-JP" altLang="en-US" sz="2800" dirty="0"/>
              <a:t>実行結果メッセージの出力先：</a:t>
            </a:r>
            <a:endParaRPr kumimoji="0" lang="en-US" altLang="ja-JP" sz="2800" dirty="0"/>
          </a:p>
          <a:p>
            <a:pPr lvl="1" eaLnBrk="1" hangingPunct="1">
              <a:lnSpc>
                <a:spcPct val="90000"/>
              </a:lnSpc>
              <a:buFont typeface="Monotype Sorts" charset="0"/>
              <a:buChar char="/"/>
              <a:defRPr/>
            </a:pPr>
            <a:r>
              <a:rPr kumimoji="0" lang="en-US" altLang="ja-JP" sz="2400" dirty="0" err="1"/>
              <a:t>Docrt</a:t>
            </a:r>
            <a:r>
              <a:rPr kumimoji="0" lang="en-US" altLang="ja-JP" sz="2400" dirty="0"/>
              <a:t> =&lt; 0: </a:t>
            </a:r>
            <a:r>
              <a:rPr kumimoji="0" lang="ja-JP" altLang="en-US" sz="2400" dirty="0"/>
              <a:t>直接プリンタ</a:t>
            </a:r>
            <a:r>
              <a:rPr kumimoji="0" lang="en-US" altLang="ja-JP" sz="2400" dirty="0"/>
              <a:t> 					</a:t>
            </a:r>
            <a:r>
              <a:rPr kumimoji="0" lang="en-US" altLang="ja-JP" sz="2000" dirty="0"/>
              <a:t>(or OUTPRINT </a:t>
            </a:r>
            <a:r>
              <a:rPr kumimoji="0" lang="ja-JP" altLang="en-US" sz="2000" dirty="0"/>
              <a:t>でテキストファイル名を指定）</a:t>
            </a:r>
            <a:endParaRPr kumimoji="0" lang="en-US" altLang="ja-JP" sz="2000" dirty="0"/>
          </a:p>
          <a:p>
            <a:pPr lvl="1" eaLnBrk="1" hangingPunct="1">
              <a:lnSpc>
                <a:spcPct val="90000"/>
              </a:lnSpc>
              <a:buFont typeface="Monotype Sorts" charset="0"/>
              <a:buChar char="/"/>
              <a:defRPr/>
            </a:pPr>
            <a:r>
              <a:rPr kumimoji="0" lang="en-US" altLang="ja-JP" sz="2400" dirty="0" err="1"/>
              <a:t>Docrt</a:t>
            </a:r>
            <a:r>
              <a:rPr kumimoji="0" lang="en-US" altLang="ja-JP" sz="2400" dirty="0"/>
              <a:t> &gt;= 1: message server</a:t>
            </a:r>
          </a:p>
          <a:p>
            <a:pPr eaLnBrk="1" hangingPunct="1">
              <a:lnSpc>
                <a:spcPct val="90000"/>
              </a:lnSpc>
              <a:buFont typeface="Monotype Sorts" charset="0"/>
              <a:buChar char="/"/>
              <a:defRPr/>
            </a:pPr>
            <a:r>
              <a:rPr kumimoji="0" lang="ja-JP" altLang="en-US" sz="2800" dirty="0"/>
              <a:t>対話形式で出力された過去のメッセージを見る</a:t>
            </a:r>
            <a:endParaRPr kumimoji="0" lang="en-US" altLang="ja-JP" sz="2800" dirty="0"/>
          </a:p>
          <a:p>
            <a:pPr lvl="1" eaLnBrk="1" hangingPunct="1">
              <a:lnSpc>
                <a:spcPct val="90000"/>
              </a:lnSpc>
              <a:buFont typeface="Monotype Sorts" charset="0"/>
              <a:buChar char="/"/>
              <a:defRPr/>
            </a:pPr>
            <a:r>
              <a:rPr kumimoji="0" lang="en-US" altLang="ja-JP" sz="2400" dirty="0" err="1"/>
              <a:t>prtmsg</a:t>
            </a:r>
            <a:endParaRPr kumimoji="0" lang="en-US" altLang="ja-JP" sz="2400" dirty="0"/>
          </a:p>
          <a:p>
            <a:pPr lvl="2" eaLnBrk="1" hangingPunct="1">
              <a:lnSpc>
                <a:spcPct val="90000"/>
              </a:lnSpc>
              <a:buFont typeface="Monotype Sorts" charset="0"/>
              <a:buChar char="/"/>
              <a:defRPr/>
            </a:pPr>
            <a:r>
              <a:rPr kumimoji="0" lang="en-US" altLang="ja-JP" sz="2000" dirty="0" err="1"/>
              <a:t>docrt</a:t>
            </a:r>
            <a:r>
              <a:rPr kumimoji="0" lang="en-US" altLang="ja-JP" sz="2000" dirty="0"/>
              <a:t>=1</a:t>
            </a:r>
            <a:r>
              <a:rPr kumimoji="0" lang="ja-JP" altLang="en-US" sz="2000" dirty="0"/>
              <a:t>ならばコマンドウィンドウ</a:t>
            </a:r>
            <a:endParaRPr kumimoji="0" lang="en-US" altLang="ja-JP" sz="2000" dirty="0"/>
          </a:p>
          <a:p>
            <a:pPr lvl="2" eaLnBrk="1" hangingPunct="1">
              <a:lnSpc>
                <a:spcPct val="90000"/>
              </a:lnSpc>
              <a:buFont typeface="Monotype Sorts" charset="0"/>
              <a:buChar char="/"/>
              <a:defRPr/>
            </a:pPr>
            <a:r>
              <a:rPr kumimoji="0" lang="en-US" altLang="ja-JP" sz="2000" dirty="0" err="1"/>
              <a:t>docrt</a:t>
            </a:r>
            <a:r>
              <a:rPr kumimoji="0" lang="en-US" altLang="ja-JP" sz="2000" dirty="0"/>
              <a:t>=−</a:t>
            </a:r>
            <a:r>
              <a:rPr kumimoji="0" lang="ja-JP" altLang="en-US" sz="2000" dirty="0"/>
              <a:t>１ならばプリンタ／テキストファイルへ保存</a:t>
            </a:r>
            <a:endParaRPr kumimoji="0" lang="en-US" altLang="ja-JP" sz="2000" dirty="0"/>
          </a:p>
          <a:p>
            <a:pPr lvl="1" eaLnBrk="1" hangingPunct="1">
              <a:lnSpc>
                <a:spcPct val="90000"/>
              </a:lnSpc>
              <a:buFont typeface="Monotype Sorts" charset="0"/>
              <a:buChar char="/"/>
              <a:defRPr/>
            </a:pPr>
            <a:r>
              <a:rPr kumimoji="0" lang="en-US" altLang="ja-JP" sz="2400" dirty="0" err="1"/>
              <a:t>clrmsg</a:t>
            </a:r>
            <a:r>
              <a:rPr kumimoji="0" lang="en-US" altLang="ja-JP" sz="2400" dirty="0"/>
              <a:t>: </a:t>
            </a:r>
            <a:r>
              <a:rPr kumimoji="0" lang="ja-JP" altLang="en-US" sz="2400" dirty="0"/>
              <a:t>過去のメッセージ記録を消去し、メモリを空ける</a:t>
            </a:r>
            <a:endParaRPr kumimoji="0" lang="en-US" altLang="ja-JP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86AD8602-56BC-804D-A339-F8F78A37D05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kumimoji="0" lang="ja-JP" altLang="en-US"/>
              <a:t>データの読み込み</a:t>
            </a:r>
            <a:r>
              <a:rPr kumimoji="0" lang="en-US" altLang="ja-JP"/>
              <a:t>: FITLD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ECCD7460-9200-A84B-B924-AB377A0E79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2362200"/>
            <a:ext cx="8686800" cy="3733800"/>
          </a:xfrm>
        </p:spPr>
        <p:txBody>
          <a:bodyPr/>
          <a:lstStyle/>
          <a:p>
            <a:pPr eaLnBrk="1" hangingPunct="1">
              <a:buFont typeface="Monotype Sorts" charset="0"/>
              <a:buChar char="/"/>
              <a:defRPr/>
            </a:pPr>
            <a:r>
              <a:rPr kumimoji="0" lang="ja-JP" altLang="en-US" sz="2800"/>
              <a:t>空きディスクスペースの確認：</a:t>
            </a:r>
            <a:r>
              <a:rPr kumimoji="0" lang="en-US" altLang="ja-JP" sz="2800"/>
              <a:t> FREE </a:t>
            </a:r>
            <a:r>
              <a:rPr kumimoji="0" lang="en-US" altLang="ja-JP" sz="2400"/>
              <a:t>(=df -k in UNIX)</a:t>
            </a:r>
          </a:p>
          <a:p>
            <a:pPr eaLnBrk="1" hangingPunct="1">
              <a:buFont typeface="Monotype Sorts" charset="0"/>
              <a:buChar char="/"/>
              <a:defRPr/>
            </a:pPr>
            <a:r>
              <a:rPr kumimoji="0" lang="en-US" altLang="ja-JP"/>
              <a:t>Adverbs</a:t>
            </a:r>
            <a:r>
              <a:rPr kumimoji="0" lang="ja-JP" altLang="en-US"/>
              <a:t>（入出力パラメータ）の設定</a:t>
            </a:r>
            <a:endParaRPr kumimoji="0" lang="en-US" altLang="ja-JP"/>
          </a:p>
          <a:p>
            <a:pPr eaLnBrk="1" hangingPunct="1">
              <a:buFont typeface="Monotype Sorts" charset="0"/>
              <a:buChar char="/"/>
              <a:defRPr/>
            </a:pPr>
            <a:r>
              <a:rPr kumimoji="0" lang="en-US" altLang="ja-JP"/>
              <a:t>AIPS</a:t>
            </a:r>
            <a:r>
              <a:rPr kumimoji="0" lang="ja-JP" altLang="en-US"/>
              <a:t>中のファイルの識別</a:t>
            </a:r>
            <a:endParaRPr kumimoji="0" lang="en-US" altLang="ja-JP"/>
          </a:p>
          <a:p>
            <a:pPr lvl="1" eaLnBrk="1" hangingPunct="1">
              <a:buFont typeface="Monotype Sorts" charset="0"/>
              <a:buChar char="/"/>
              <a:defRPr/>
            </a:pPr>
            <a:r>
              <a:rPr kumimoji="0" lang="en-US" altLang="ja-JP"/>
              <a:t>[Mapname].[classname].[sequential #] (+disk#)</a:t>
            </a:r>
          </a:p>
          <a:p>
            <a:pPr lvl="1" eaLnBrk="1" hangingPunct="1">
              <a:buFont typeface="Monotype Sorts" charset="0"/>
              <a:buChar char="/"/>
              <a:defRPr/>
            </a:pPr>
            <a:r>
              <a:rPr kumimoji="0" lang="ja-JP" altLang="en-US"/>
              <a:t>実行後</a:t>
            </a:r>
            <a:r>
              <a:rPr kumimoji="0" lang="en-US" altLang="ja-JP"/>
              <a:t>[go]</a:t>
            </a:r>
            <a:r>
              <a:rPr kumimoji="0" lang="ja-JP" altLang="en-US"/>
              <a:t>、</a:t>
            </a:r>
            <a:r>
              <a:rPr kumimoji="0" lang="en-US" altLang="ja-JP"/>
              <a:t>PCAT/UCAT</a:t>
            </a:r>
            <a:r>
              <a:rPr kumimoji="0" lang="ja-JP" altLang="en-US"/>
              <a:t>で確認できる</a:t>
            </a:r>
            <a:endParaRPr kumimoji="0" lang="en-US" altLang="ja-JP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8E86791F-6BF7-EE4F-8A30-2384B93E4FB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827088" y="1557338"/>
            <a:ext cx="7772400" cy="685800"/>
          </a:xfrm>
        </p:spPr>
        <p:txBody>
          <a:bodyPr/>
          <a:lstStyle/>
          <a:p>
            <a:pPr eaLnBrk="1" hangingPunct="1">
              <a:defRPr/>
            </a:pPr>
            <a:r>
              <a:rPr kumimoji="0" lang="en-US" altLang="ja-JP" sz="3600" dirty="0"/>
              <a:t>AIPS</a:t>
            </a:r>
            <a:r>
              <a:rPr kumimoji="0" lang="ja-JP" altLang="en-US" sz="3600"/>
              <a:t>講習会の目標</a:t>
            </a:r>
            <a:endParaRPr kumimoji="0" lang="en-US" altLang="ja-JP" sz="3600" dirty="0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C233654D-16F5-4642-9255-4ECEE15168D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684213" y="3284538"/>
            <a:ext cx="8424862" cy="2735262"/>
          </a:xfrm>
        </p:spPr>
        <p:txBody>
          <a:bodyPr/>
          <a:lstStyle/>
          <a:p>
            <a:pPr marL="241200" indent="-241200" algn="l" eaLnBrk="1" hangingPunct="1">
              <a:buFont typeface="Arial" panose="020B0604020202020204" pitchFamily="34" charset="0"/>
              <a:buChar char="•"/>
              <a:defRPr/>
            </a:pPr>
            <a:r>
              <a:rPr kumimoji="0" lang="en-US" altLang="ja-JP" sz="2000" dirty="0">
                <a:solidFill>
                  <a:schemeClr val="tx1">
                    <a:lumMod val="75000"/>
                  </a:schemeClr>
                </a:solidFill>
              </a:rPr>
              <a:t>Level -1: </a:t>
            </a:r>
            <a:r>
              <a:rPr kumimoji="0" lang="ja-JP" altLang="en-US" sz="2000">
                <a:solidFill>
                  <a:schemeClr val="tx1">
                    <a:lumMod val="75000"/>
                  </a:schemeClr>
                </a:solidFill>
              </a:rPr>
              <a:t>天体観測実習の単位を取得する</a:t>
            </a:r>
            <a:endParaRPr kumimoji="0" lang="en-US" altLang="ja-JP" sz="2000" dirty="0">
              <a:solidFill>
                <a:schemeClr val="tx1">
                  <a:lumMod val="75000"/>
                </a:schemeClr>
              </a:solidFill>
            </a:endParaRPr>
          </a:p>
          <a:p>
            <a:pPr marL="241200" indent="-241200" algn="l" eaLnBrk="1" hangingPunct="1">
              <a:buFont typeface="Arial" panose="020B0604020202020204" pitchFamily="34" charset="0"/>
              <a:buChar char="•"/>
              <a:defRPr/>
            </a:pPr>
            <a:r>
              <a:rPr kumimoji="0" lang="en-US" altLang="ja-JP" sz="2000" dirty="0">
                <a:solidFill>
                  <a:srgbClr val="C7FFFF"/>
                </a:solidFill>
              </a:rPr>
              <a:t>Level 0: VERA</a:t>
            </a:r>
            <a:r>
              <a:rPr kumimoji="0" lang="ja-JP" altLang="en-US" sz="2000">
                <a:solidFill>
                  <a:srgbClr val="C7FFFF"/>
                </a:solidFill>
              </a:rPr>
              <a:t>データ処理の実情を観察・体験する</a:t>
            </a:r>
            <a:r>
              <a:rPr kumimoji="0" lang="en-US" altLang="ja-JP" sz="2000" dirty="0">
                <a:solidFill>
                  <a:srgbClr val="C7FFFF"/>
                </a:solidFill>
              </a:rPr>
              <a:t> (1</a:t>
            </a:r>
            <a:r>
              <a:rPr kumimoji="0" lang="ja-JP" altLang="en-US" sz="2000">
                <a:solidFill>
                  <a:srgbClr val="C7FFFF"/>
                </a:solidFill>
              </a:rPr>
              <a:t>日）</a:t>
            </a:r>
            <a:endParaRPr kumimoji="0" lang="en-US" altLang="ja-JP" sz="2000" dirty="0">
              <a:solidFill>
                <a:srgbClr val="81FFFF"/>
              </a:solidFill>
            </a:endParaRPr>
          </a:p>
          <a:p>
            <a:pPr marL="241200" indent="-241200" algn="l" eaLnBrk="1" hangingPunct="1">
              <a:buFont typeface="Arial" panose="020B0604020202020204" pitchFamily="34" charset="0"/>
              <a:buChar char="•"/>
              <a:defRPr/>
            </a:pPr>
            <a:r>
              <a:rPr kumimoji="0" lang="en-US" altLang="ja-JP" sz="2000" dirty="0">
                <a:solidFill>
                  <a:srgbClr val="81FFFF"/>
                </a:solidFill>
              </a:rPr>
              <a:t>Level 1: VERA</a:t>
            </a:r>
            <a:r>
              <a:rPr kumimoji="0" lang="ja-JP" altLang="en-US" sz="2000">
                <a:solidFill>
                  <a:srgbClr val="81FFFF"/>
                </a:solidFill>
              </a:rPr>
              <a:t>データから電波源像（連続スペクトル源）を合成する</a:t>
            </a:r>
            <a:r>
              <a:rPr kumimoji="0" lang="en-US" altLang="ja-JP" sz="2000" dirty="0">
                <a:solidFill>
                  <a:srgbClr val="81FFFF"/>
                </a:solidFill>
              </a:rPr>
              <a:t> (1.5</a:t>
            </a:r>
            <a:r>
              <a:rPr kumimoji="0" lang="ja-JP" altLang="en-US" sz="2000">
                <a:solidFill>
                  <a:srgbClr val="81FFFF"/>
                </a:solidFill>
              </a:rPr>
              <a:t>日）</a:t>
            </a:r>
            <a:endParaRPr kumimoji="0" lang="en-US" altLang="ja-JP" sz="2000" dirty="0">
              <a:solidFill>
                <a:srgbClr val="81FFFF"/>
              </a:solidFill>
            </a:endParaRPr>
          </a:p>
          <a:p>
            <a:pPr marL="241200" indent="-241200" algn="l" eaLnBrk="1" hangingPunct="1">
              <a:buFont typeface="Arial" panose="020B0604020202020204" pitchFamily="34" charset="0"/>
              <a:buChar char="•"/>
              <a:defRPr/>
            </a:pPr>
            <a:r>
              <a:rPr kumimoji="0" lang="en-US" altLang="ja-JP" sz="2000" dirty="0">
                <a:solidFill>
                  <a:srgbClr val="2EFFFF"/>
                </a:solidFill>
              </a:rPr>
              <a:t>Level 2: VERA</a:t>
            </a:r>
            <a:r>
              <a:rPr kumimoji="0" lang="ja-JP" altLang="en-US" sz="2000">
                <a:solidFill>
                  <a:srgbClr val="2EFFFF"/>
                </a:solidFill>
              </a:rPr>
              <a:t>データから電波源像（メーザー源）を合成する（</a:t>
            </a:r>
            <a:r>
              <a:rPr kumimoji="0" lang="en-US" altLang="ja-JP" sz="2000" dirty="0">
                <a:solidFill>
                  <a:srgbClr val="2EFFFF"/>
                </a:solidFill>
              </a:rPr>
              <a:t>2</a:t>
            </a:r>
            <a:r>
              <a:rPr kumimoji="0" lang="ja-JP" altLang="en-US" sz="2000">
                <a:solidFill>
                  <a:srgbClr val="2EFFFF"/>
                </a:solidFill>
              </a:rPr>
              <a:t>日）</a:t>
            </a:r>
            <a:endParaRPr kumimoji="0" lang="en-US" altLang="ja-JP" sz="2000" dirty="0">
              <a:solidFill>
                <a:srgbClr val="2EFFFF"/>
              </a:solidFill>
            </a:endParaRPr>
          </a:p>
          <a:p>
            <a:pPr marL="241200" indent="-241200" algn="l" eaLnBrk="1" hangingPunct="1">
              <a:buFont typeface="Arial" panose="020B0604020202020204" pitchFamily="34" charset="0"/>
              <a:buChar char="•"/>
              <a:defRPr/>
            </a:pPr>
            <a:r>
              <a:rPr kumimoji="0" lang="en-US" altLang="ja-JP" sz="2000" dirty="0">
                <a:solidFill>
                  <a:srgbClr val="2EFFFF"/>
                </a:solidFill>
              </a:rPr>
              <a:t>Level 3: VERA 2</a:t>
            </a:r>
            <a:r>
              <a:rPr kumimoji="0" lang="ja-JP" altLang="en-US" sz="2000">
                <a:solidFill>
                  <a:srgbClr val="2EFFFF"/>
                </a:solidFill>
              </a:rPr>
              <a:t>ビームアストロメトリを実施する（</a:t>
            </a:r>
            <a:r>
              <a:rPr kumimoji="0" lang="en-US" altLang="ja-JP" sz="2000" dirty="0">
                <a:solidFill>
                  <a:srgbClr val="2EFFFF"/>
                </a:solidFill>
              </a:rPr>
              <a:t>3</a:t>
            </a:r>
            <a:r>
              <a:rPr kumimoji="0" lang="ja-JP" altLang="en-US" sz="2000">
                <a:solidFill>
                  <a:srgbClr val="2EFFFF"/>
                </a:solidFill>
              </a:rPr>
              <a:t>日）</a:t>
            </a:r>
            <a:endParaRPr kumimoji="0" lang="en-US" altLang="ja-JP" sz="2000" dirty="0">
              <a:solidFill>
                <a:srgbClr val="2EFFFF"/>
              </a:solidFill>
            </a:endParaRPr>
          </a:p>
          <a:p>
            <a:pPr marL="241200" indent="-241200" algn="l" eaLnBrk="1" hangingPunct="1">
              <a:buFont typeface="Arial" panose="020B0604020202020204" pitchFamily="34" charset="0"/>
              <a:buChar char="•"/>
              <a:defRPr/>
            </a:pPr>
            <a:r>
              <a:rPr kumimoji="0" lang="en-US" altLang="ja-JP" sz="2000" dirty="0">
                <a:solidFill>
                  <a:srgbClr val="00FFFF"/>
                </a:solidFill>
              </a:rPr>
              <a:t>Level 4: </a:t>
            </a:r>
            <a:r>
              <a:rPr kumimoji="0" lang="ja-JP" altLang="en-US" sz="2000">
                <a:solidFill>
                  <a:srgbClr val="00FFFF"/>
                </a:solidFill>
              </a:rPr>
              <a:t>パイプライ処理を流す</a:t>
            </a:r>
            <a:r>
              <a:rPr kumimoji="0" lang="en-US" altLang="ja-JP" sz="2000" dirty="0">
                <a:solidFill>
                  <a:srgbClr val="00FFFF"/>
                </a:solidFill>
              </a:rPr>
              <a:t> (4</a:t>
            </a:r>
            <a:r>
              <a:rPr kumimoji="0" lang="ja-JP" altLang="en-US" sz="2000">
                <a:solidFill>
                  <a:srgbClr val="00FFFF"/>
                </a:solidFill>
              </a:rPr>
              <a:t>日</a:t>
            </a:r>
            <a:r>
              <a:rPr kumimoji="0" lang="en-US" altLang="ja-JP" sz="2000" dirty="0">
                <a:solidFill>
                  <a:srgbClr val="00FFFF"/>
                </a:solidFill>
              </a:rPr>
              <a:t>)</a:t>
            </a:r>
          </a:p>
          <a:p>
            <a:pPr marL="241200" indent="-241200" algn="l" eaLnBrk="1" hangingPunct="1">
              <a:buFont typeface="Arial" panose="020B0604020202020204" pitchFamily="34" charset="0"/>
              <a:buChar char="•"/>
              <a:defRPr/>
            </a:pPr>
            <a:endParaRPr kumimoji="0" lang="en-US" altLang="ja-JP" sz="2000" dirty="0">
              <a:solidFill>
                <a:srgbClr val="81FFFF"/>
              </a:solidFill>
            </a:endParaRPr>
          </a:p>
        </p:txBody>
      </p:sp>
      <p:sp>
        <p:nvSpPr>
          <p:cNvPr id="17411" name="テキスト ボックス 1">
            <a:extLst>
              <a:ext uri="{FF2B5EF4-FFF2-40B4-BE49-F238E27FC236}">
                <a16:creationId xmlns:a16="http://schemas.microsoft.com/office/drawing/2014/main" id="{E454EDEF-4273-354B-B800-49E0520AEF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4938" y="2276475"/>
            <a:ext cx="9009062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buClr>
                <a:srgbClr val="FFFF66"/>
              </a:buClr>
              <a:buSzPct val="75000"/>
              <a:buFont typeface="Monotype Sorts" pitchFamily="2" charset="2"/>
              <a:buChar char="/"/>
              <a:defRPr kumimoji="1" sz="32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buClr>
                <a:srgbClr val="FF6666"/>
              </a:buClr>
              <a:buSzPct val="75000"/>
              <a:buFont typeface="Monotype Sorts" pitchFamily="2" charset="2"/>
              <a:buChar char="/"/>
              <a:defRPr kumimoji="1" sz="28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buClr>
                <a:srgbClr val="66CCFF"/>
              </a:buClr>
              <a:buSzPct val="75000"/>
              <a:buFont typeface="Monotype Sorts" pitchFamily="2" charset="2"/>
              <a:buChar char="/"/>
              <a:defRPr kumimoji="1"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buClr>
                <a:srgbClr val="80FF00"/>
              </a:buClr>
              <a:buSzPct val="75000"/>
              <a:buFont typeface="Monotype Sorts" pitchFamily="2" charset="2"/>
              <a:buChar char="/"/>
              <a:defRPr kumimoji="1" sz="20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buClr>
                <a:srgbClr val="FFCC66"/>
              </a:buClr>
              <a:buSzPct val="75000"/>
              <a:buFont typeface="Monotype Sorts" pitchFamily="2" charset="2"/>
              <a:buChar char="/"/>
              <a:defRPr kumimoji="1" sz="20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CC66"/>
              </a:buClr>
              <a:buSzPct val="75000"/>
              <a:buFont typeface="Monotype Sorts" pitchFamily="2" charset="2"/>
              <a:buChar char="/"/>
              <a:defRPr kumimoji="1" sz="20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CC66"/>
              </a:buClr>
              <a:buSzPct val="75000"/>
              <a:buFont typeface="Monotype Sorts" pitchFamily="2" charset="2"/>
              <a:buChar char="/"/>
              <a:defRPr kumimoji="1" sz="20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CC66"/>
              </a:buClr>
              <a:buSzPct val="75000"/>
              <a:buFont typeface="Monotype Sorts" pitchFamily="2" charset="2"/>
              <a:buChar char="/"/>
              <a:defRPr kumimoji="1" sz="20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CC66"/>
              </a:buClr>
              <a:buSzPct val="75000"/>
              <a:buFont typeface="Monotype Sorts" pitchFamily="2" charset="2"/>
              <a:buChar char="/"/>
              <a:defRPr kumimoji="1" sz="20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9pPr>
          </a:lstStyle>
          <a:p>
            <a:pPr>
              <a:buClrTx/>
              <a:buSzTx/>
              <a:buFontTx/>
              <a:buNone/>
            </a:pPr>
            <a:r>
              <a:rPr lang="en-US" altLang="ja-JP" sz="2400"/>
              <a:t>VLBI=very long baseline interferometer (</a:t>
            </a:r>
            <a:r>
              <a:rPr lang="ja-JP" altLang="en-US" sz="2400"/>
              <a:t>超長基線電波干渉計）</a:t>
            </a:r>
            <a:endParaRPr lang="en-US" altLang="ja-JP" sz="2400"/>
          </a:p>
          <a:p>
            <a:pPr algn="r">
              <a:buClrTx/>
              <a:buSzTx/>
              <a:buFontTx/>
              <a:buNone/>
            </a:pPr>
            <a:r>
              <a:rPr lang="ja-JP" altLang="en-US" sz="2400"/>
              <a:t>≈</a:t>
            </a:r>
            <a:r>
              <a:rPr lang="en-US" altLang="ja-JP" sz="2400"/>
              <a:t>VERA</a:t>
            </a:r>
            <a:r>
              <a:rPr lang="ja-JP" altLang="en-US" sz="2400"/>
              <a:t>４局アレイ</a:t>
            </a:r>
            <a:r>
              <a:rPr lang="en-US" altLang="ja-JP" sz="2400"/>
              <a:t> (</a:t>
            </a:r>
            <a:r>
              <a:rPr lang="ja-JP" altLang="en-US" sz="2400"/>
              <a:t>鹿児島大学ローカル）</a:t>
            </a:r>
            <a:endParaRPr lang="en-US" altLang="ja-JP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2">
            <a:extLst>
              <a:ext uri="{FF2B5EF4-FFF2-40B4-BE49-F238E27FC236}">
                <a16:creationId xmlns:a16="http://schemas.microsoft.com/office/drawing/2014/main" id="{B84F38CD-80D0-3344-A0D9-5E3CBA9BCC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520" y="1524000"/>
            <a:ext cx="8892480" cy="431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buClr>
                <a:srgbClr val="FFFF66"/>
              </a:buClr>
              <a:buSzPct val="75000"/>
              <a:buFont typeface="Monotype Sorts" pitchFamily="2" charset="2"/>
              <a:buChar char="/"/>
              <a:defRPr kumimoji="1" sz="32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>
              <a:buClr>
                <a:srgbClr val="FF6666"/>
              </a:buClr>
              <a:buSzPct val="75000"/>
              <a:buFont typeface="Monotype Sorts" pitchFamily="2" charset="2"/>
              <a:buChar char="/"/>
              <a:defRPr kumimoji="1" sz="28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buClr>
                <a:srgbClr val="66CCFF"/>
              </a:buClr>
              <a:buSzPct val="75000"/>
              <a:buFont typeface="Monotype Sorts" pitchFamily="2" charset="2"/>
              <a:buChar char="/"/>
              <a:defRPr kumimoji="1"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buClr>
                <a:srgbClr val="80FF00"/>
              </a:buClr>
              <a:buSzPct val="75000"/>
              <a:buFont typeface="Monotype Sorts" pitchFamily="2" charset="2"/>
              <a:buChar char="/"/>
              <a:defRPr kumimoji="1" sz="20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buClr>
                <a:srgbClr val="FFCC66"/>
              </a:buClr>
              <a:buSzPct val="75000"/>
              <a:buFont typeface="Monotype Sorts" pitchFamily="2" charset="2"/>
              <a:buChar char="/"/>
              <a:defRPr kumimoji="1" sz="20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CC66"/>
              </a:buClr>
              <a:buSzPct val="75000"/>
              <a:buFont typeface="Monotype Sorts" pitchFamily="2" charset="2"/>
              <a:buChar char="/"/>
              <a:defRPr kumimoji="1" sz="20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CC66"/>
              </a:buClr>
              <a:buSzPct val="75000"/>
              <a:buFont typeface="Monotype Sorts" pitchFamily="2" charset="2"/>
              <a:buChar char="/"/>
              <a:defRPr kumimoji="1" sz="20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CC66"/>
              </a:buClr>
              <a:buSzPct val="75000"/>
              <a:buFont typeface="Monotype Sorts" pitchFamily="2" charset="2"/>
              <a:buChar char="/"/>
              <a:defRPr kumimoji="1" sz="20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CC66"/>
              </a:buClr>
              <a:buSzPct val="75000"/>
              <a:buFont typeface="Monotype Sorts" pitchFamily="2" charset="2"/>
              <a:buChar char="/"/>
              <a:defRPr kumimoji="1" sz="20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90000"/>
              </a:lnSpc>
              <a:buFont typeface="Monotype Sorts" pitchFamily="2" charset="2"/>
              <a:buNone/>
            </a:pPr>
            <a:r>
              <a:rPr kumimoji="0" lang="en-US" altLang="ja-JP" sz="2800" dirty="0"/>
              <a:t>task ‘</a:t>
            </a:r>
            <a:r>
              <a:rPr kumimoji="0" lang="en-US" altLang="ja-JP" sz="2800" dirty="0" err="1"/>
              <a:t>fitld</a:t>
            </a:r>
            <a:r>
              <a:rPr kumimoji="0" lang="en-US" altLang="ja-JP" sz="2800" dirty="0">
                <a:solidFill>
                  <a:schemeClr val="accent2"/>
                </a:solidFill>
              </a:rPr>
              <a:t>’</a:t>
            </a:r>
            <a:r>
              <a:rPr kumimoji="0" lang="en-US" altLang="ja-JP" sz="2800" dirty="0"/>
              <a:t> (=TASK ‘FITLD’)</a:t>
            </a:r>
          </a:p>
          <a:p>
            <a:pPr eaLnBrk="1" hangingPunct="1">
              <a:lnSpc>
                <a:spcPct val="90000"/>
              </a:lnSpc>
              <a:buFont typeface="Monotype Sorts" pitchFamily="2" charset="2"/>
              <a:buNone/>
            </a:pPr>
            <a:r>
              <a:rPr kumimoji="0" lang="en-US" altLang="ja-JP" sz="2800" dirty="0">
                <a:solidFill>
                  <a:srgbClr val="FFFFFF"/>
                </a:solidFill>
              </a:rPr>
              <a:t>default</a:t>
            </a:r>
          </a:p>
          <a:p>
            <a:pPr eaLnBrk="1" hangingPunct="1">
              <a:lnSpc>
                <a:spcPct val="90000"/>
              </a:lnSpc>
              <a:buFont typeface="Monotype Sorts" pitchFamily="2" charset="2"/>
              <a:buNone/>
            </a:pPr>
            <a:r>
              <a:rPr kumimoji="0" lang="en-US" altLang="ja-JP" sz="2800" dirty="0" err="1"/>
              <a:t>datain</a:t>
            </a:r>
            <a:r>
              <a:rPr kumimoji="0" lang="en-US" altLang="ja-JP" sz="2800" dirty="0"/>
              <a:t> </a:t>
            </a:r>
            <a:r>
              <a:rPr kumimoji="0" lang="en-US" altLang="ja-JP" sz="2800" dirty="0">
                <a:solidFill>
                  <a:schemeClr val="accent2"/>
                </a:solidFill>
              </a:rPr>
              <a:t>‘</a:t>
            </a:r>
            <a:r>
              <a:rPr kumimoji="0" lang="en-US" altLang="ja-JP" sz="2800" dirty="0">
                <a:solidFill>
                  <a:srgbClr val="81FFFF"/>
                </a:solidFill>
              </a:rPr>
              <a:t>FITS:</a:t>
            </a:r>
            <a:r>
              <a:rPr kumimoji="0" lang="en-US" altLang="ja-JP" sz="2800" dirty="0"/>
              <a:t>r05116b/R05116B_A.fits</a:t>
            </a:r>
            <a:r>
              <a:rPr kumimoji="0" lang="en-US" altLang="ja-JP" sz="2800" dirty="0">
                <a:solidFill>
                  <a:srgbClr val="0000FF"/>
                </a:solidFill>
              </a:rPr>
              <a:t>[1,2,3]</a:t>
            </a:r>
            <a:endParaRPr kumimoji="0" lang="en-US" altLang="ja-JP" sz="2400" dirty="0"/>
          </a:p>
          <a:p>
            <a:pPr lvl="1" eaLnBrk="1" hangingPunct="1">
              <a:lnSpc>
                <a:spcPct val="90000"/>
              </a:lnSpc>
              <a:buClr>
                <a:srgbClr val="FFFF66"/>
              </a:buClr>
              <a:buFont typeface="Monotype Sorts" pitchFamily="2" charset="2"/>
              <a:buNone/>
            </a:pPr>
            <a:r>
              <a:rPr kumimoji="0" lang="en-US" altLang="ja-JP" sz="2400" dirty="0">
                <a:solidFill>
                  <a:srgbClr val="C7FFFF"/>
                </a:solidFill>
              </a:rPr>
              <a:t>single quotation </a:t>
            </a:r>
            <a:r>
              <a:rPr kumimoji="0" lang="ja-JP" altLang="en-US" sz="2400">
                <a:solidFill>
                  <a:srgbClr val="C7FFFF"/>
                </a:solidFill>
              </a:rPr>
              <a:t>は最初のみ</a:t>
            </a:r>
            <a:r>
              <a:rPr kumimoji="0" lang="en-US" altLang="ja-JP" sz="2400" dirty="0">
                <a:solidFill>
                  <a:srgbClr val="C7FFFF"/>
                </a:solidFill>
              </a:rPr>
              <a:t> &gt;&gt;&gt; </a:t>
            </a:r>
            <a:r>
              <a:rPr kumimoji="0" lang="ja-JP" altLang="en-US" sz="2400">
                <a:solidFill>
                  <a:srgbClr val="C7FFFF"/>
                </a:solidFill>
              </a:rPr>
              <a:t>大文字／小文字を識別する</a:t>
            </a:r>
            <a:endParaRPr kumimoji="0" lang="en-US" altLang="ja-JP" sz="2400" dirty="0">
              <a:solidFill>
                <a:srgbClr val="C7FFFF"/>
              </a:solidFill>
            </a:endParaRPr>
          </a:p>
          <a:p>
            <a:pPr lvl="1" eaLnBrk="1" hangingPunct="1">
              <a:lnSpc>
                <a:spcPct val="90000"/>
              </a:lnSpc>
              <a:buClr>
                <a:srgbClr val="FFFF66"/>
              </a:buClr>
              <a:buFont typeface="Monotype Sorts" pitchFamily="2" charset="2"/>
              <a:buNone/>
            </a:pPr>
            <a:r>
              <a:rPr kumimoji="0" lang="ja-JP" altLang="en-US" sz="2400"/>
              <a:t>複数ファイルを同時に読み込む場合：</a:t>
            </a:r>
            <a:r>
              <a:rPr kumimoji="0" lang="ja-JP" altLang="en-US" sz="2400" b="1">
                <a:solidFill>
                  <a:schemeClr val="folHlink"/>
                </a:solidFill>
              </a:rPr>
              <a:t>最後の数字は省略</a:t>
            </a:r>
            <a:endParaRPr kumimoji="0" lang="en-US" altLang="ja-JP" sz="2400" dirty="0"/>
          </a:p>
          <a:p>
            <a:pPr eaLnBrk="1" hangingPunct="1">
              <a:lnSpc>
                <a:spcPct val="90000"/>
              </a:lnSpc>
              <a:buFont typeface="Monotype Sorts" pitchFamily="2" charset="2"/>
              <a:buNone/>
            </a:pPr>
            <a:r>
              <a:rPr kumimoji="0" lang="en-US" altLang="ja-JP" sz="2800" dirty="0" err="1">
                <a:solidFill>
                  <a:schemeClr val="accent2"/>
                </a:solidFill>
              </a:rPr>
              <a:t>outd</a:t>
            </a:r>
            <a:r>
              <a:rPr kumimoji="0" lang="en-US" altLang="ja-JP" sz="2800" dirty="0" err="1"/>
              <a:t>isk</a:t>
            </a:r>
            <a:r>
              <a:rPr kumimoji="0" lang="en-US" altLang="ja-JP" sz="2800" dirty="0"/>
              <a:t> 1; </a:t>
            </a:r>
            <a:r>
              <a:rPr kumimoji="0" lang="en-US" altLang="ja-JP" sz="2800" dirty="0" err="1">
                <a:solidFill>
                  <a:schemeClr val="accent2"/>
                </a:solidFill>
              </a:rPr>
              <a:t>outn</a:t>
            </a:r>
            <a:r>
              <a:rPr kumimoji="0" lang="en-US" altLang="ja-JP" sz="2800" dirty="0" err="1"/>
              <a:t>ame</a:t>
            </a:r>
            <a:r>
              <a:rPr kumimoji="0" lang="en-US" altLang="ja-JP" sz="2800" dirty="0"/>
              <a:t> ‘r05116b</a:t>
            </a:r>
          </a:p>
          <a:p>
            <a:pPr eaLnBrk="1" hangingPunct="1">
              <a:lnSpc>
                <a:spcPct val="90000"/>
              </a:lnSpc>
              <a:buFont typeface="Monotype Sorts" pitchFamily="2" charset="2"/>
              <a:buNone/>
            </a:pPr>
            <a:r>
              <a:rPr kumimoji="0" lang="en-US" altLang="ja-JP" sz="2800" dirty="0">
                <a:solidFill>
                  <a:schemeClr val="accent2"/>
                </a:solidFill>
              </a:rPr>
              <a:t>outc</a:t>
            </a:r>
            <a:r>
              <a:rPr kumimoji="0" lang="en-US" altLang="ja-JP" sz="2800" dirty="0"/>
              <a:t>lass ‘</a:t>
            </a:r>
            <a:r>
              <a:rPr kumimoji="0" lang="en-US" altLang="ja-JP" sz="2800" dirty="0" err="1"/>
              <a:t>fitld</a:t>
            </a:r>
            <a:r>
              <a:rPr kumimoji="0" lang="en-US" altLang="ja-JP" sz="2800" dirty="0"/>
              <a:t>’; </a:t>
            </a:r>
            <a:r>
              <a:rPr kumimoji="0" lang="en-US" altLang="ja-JP" sz="2800" dirty="0" err="1">
                <a:solidFill>
                  <a:schemeClr val="accent2"/>
                </a:solidFill>
              </a:rPr>
              <a:t>outs</a:t>
            </a:r>
            <a:r>
              <a:rPr kumimoji="0" lang="en-US" altLang="ja-JP" sz="2800" dirty="0" err="1">
                <a:solidFill>
                  <a:schemeClr val="accent1"/>
                </a:solidFill>
              </a:rPr>
              <a:t>eq</a:t>
            </a:r>
            <a:r>
              <a:rPr kumimoji="0" lang="en-US" altLang="ja-JP" sz="2800" dirty="0" err="1"/>
              <a:t>ential</a:t>
            </a:r>
            <a:r>
              <a:rPr kumimoji="0" lang="en-US" altLang="ja-JP" sz="2800" dirty="0"/>
              <a:t># </a:t>
            </a:r>
            <a:r>
              <a:rPr kumimoji="0" lang="en-US" altLang="ja-JP" sz="2400" dirty="0">
                <a:solidFill>
                  <a:srgbClr val="81FFFF"/>
                </a:solidFill>
              </a:rPr>
              <a:t>0</a:t>
            </a:r>
            <a:endParaRPr kumimoji="0" lang="en-US" altLang="ja-JP" sz="2400" dirty="0"/>
          </a:p>
          <a:p>
            <a:pPr eaLnBrk="1" hangingPunct="1">
              <a:lnSpc>
                <a:spcPct val="90000"/>
              </a:lnSpc>
              <a:buFont typeface="Monotype Sorts" pitchFamily="2" charset="2"/>
              <a:buNone/>
            </a:pPr>
            <a:r>
              <a:rPr kumimoji="0" lang="en-US" altLang="ja-JP" sz="2800" dirty="0">
                <a:solidFill>
                  <a:schemeClr val="accent2"/>
                </a:solidFill>
              </a:rPr>
              <a:t>      </a:t>
            </a:r>
            <a:r>
              <a:rPr kumimoji="0" lang="en-US" altLang="ja-JP" sz="2800" dirty="0" err="1">
                <a:solidFill>
                  <a:schemeClr val="accent2"/>
                </a:solidFill>
              </a:rPr>
              <a:t>ncou</a:t>
            </a:r>
            <a:r>
              <a:rPr kumimoji="0" lang="en-US" altLang="ja-JP" sz="2800" dirty="0" err="1"/>
              <a:t>nt</a:t>
            </a:r>
            <a:r>
              <a:rPr kumimoji="0" lang="en-US" altLang="ja-JP" sz="2800" dirty="0"/>
              <a:t> </a:t>
            </a:r>
            <a:r>
              <a:rPr kumimoji="0" lang="en-US" altLang="ja-JP" sz="2800" dirty="0">
                <a:solidFill>
                  <a:srgbClr val="81FFFF"/>
                </a:solidFill>
              </a:rPr>
              <a:t>1</a:t>
            </a:r>
            <a:r>
              <a:rPr kumimoji="0" lang="en-US" altLang="ja-JP" sz="2400" dirty="0"/>
              <a:t>[FITS file</a:t>
            </a:r>
            <a:r>
              <a:rPr kumimoji="0" lang="ja-JP" altLang="en-US" sz="2400"/>
              <a:t>数</a:t>
            </a:r>
            <a:r>
              <a:rPr kumimoji="0" lang="en-US" altLang="ja-JP" sz="2400" dirty="0"/>
              <a:t>]</a:t>
            </a:r>
            <a:r>
              <a:rPr kumimoji="0" lang="ja-JP" altLang="en-US" sz="2800"/>
              <a:t>；</a:t>
            </a:r>
            <a:r>
              <a:rPr kumimoji="0" lang="en-US" altLang="ja-JP" sz="2800" dirty="0"/>
              <a:t> </a:t>
            </a:r>
            <a:r>
              <a:rPr kumimoji="0" lang="en-US" altLang="ja-JP" sz="2800" dirty="0">
                <a:solidFill>
                  <a:schemeClr val="accent2"/>
                </a:solidFill>
              </a:rPr>
              <a:t>do concat</a:t>
            </a:r>
            <a:r>
              <a:rPr kumimoji="0" lang="en-US" altLang="ja-JP" sz="2800" dirty="0"/>
              <a:t>enate=</a:t>
            </a:r>
            <a:r>
              <a:rPr kumimoji="0" lang="en-US" altLang="ja-JP" sz="2800" dirty="0">
                <a:solidFill>
                  <a:srgbClr val="81FFFF"/>
                </a:solidFill>
              </a:rPr>
              <a:t>1</a:t>
            </a:r>
            <a:endParaRPr kumimoji="0" lang="en-US" altLang="ja-JP" sz="2800" dirty="0"/>
          </a:p>
          <a:p>
            <a:pPr eaLnBrk="1" hangingPunct="1">
              <a:lnSpc>
                <a:spcPct val="90000"/>
              </a:lnSpc>
              <a:buFont typeface="Monotype Sorts" pitchFamily="2" charset="2"/>
              <a:buNone/>
            </a:pPr>
            <a:r>
              <a:rPr kumimoji="0" lang="en-US" altLang="ja-JP" sz="2800" dirty="0">
                <a:solidFill>
                  <a:schemeClr val="accent2"/>
                </a:solidFill>
              </a:rPr>
              <a:t>      </a:t>
            </a:r>
            <a:r>
              <a:rPr kumimoji="0" lang="en-US" altLang="ja-JP" sz="2800" dirty="0" err="1">
                <a:solidFill>
                  <a:schemeClr val="accent2"/>
                </a:solidFill>
              </a:rPr>
              <a:t>clin</a:t>
            </a:r>
            <a:r>
              <a:rPr kumimoji="0" lang="en-US" altLang="ja-JP" sz="2800" dirty="0" err="1"/>
              <a:t>t</a:t>
            </a:r>
            <a:r>
              <a:rPr kumimoji="0" lang="en-US" altLang="ja-JP" sz="2800" dirty="0"/>
              <a:t> 1/60; </a:t>
            </a:r>
            <a:r>
              <a:rPr kumimoji="0" lang="en-US" altLang="ja-JP" sz="2800" dirty="0">
                <a:solidFill>
                  <a:schemeClr val="accent2"/>
                </a:solidFill>
              </a:rPr>
              <a:t>sour</a:t>
            </a:r>
            <a:r>
              <a:rPr kumimoji="0" lang="en-US" altLang="ja-JP" sz="2800" dirty="0"/>
              <a:t>ces ‘ ‘; </a:t>
            </a:r>
            <a:r>
              <a:rPr kumimoji="0" lang="en-US" altLang="ja-JP" sz="2800" dirty="0">
                <a:solidFill>
                  <a:schemeClr val="accent2"/>
                </a:solidFill>
              </a:rPr>
              <a:t>time r</a:t>
            </a:r>
            <a:r>
              <a:rPr kumimoji="0" lang="en-US" altLang="ja-JP" sz="2800" dirty="0">
                <a:solidFill>
                  <a:schemeClr val="accent1"/>
                </a:solidFill>
              </a:rPr>
              <a:t>ang</a:t>
            </a:r>
            <a:r>
              <a:rPr kumimoji="0" lang="en-US" altLang="ja-JP" sz="2800" dirty="0"/>
              <a:t>e 0</a:t>
            </a:r>
          </a:p>
          <a:p>
            <a:pPr eaLnBrk="1" hangingPunct="1">
              <a:lnSpc>
                <a:spcPct val="90000"/>
              </a:lnSpc>
              <a:buFont typeface="Monotype Sorts" pitchFamily="2" charset="2"/>
              <a:buNone/>
            </a:pPr>
            <a:r>
              <a:rPr kumimoji="0" lang="en-US" altLang="ja-JP" sz="2800" dirty="0">
                <a:solidFill>
                  <a:schemeClr val="accent2"/>
                </a:solidFill>
              </a:rPr>
              <a:t>      b</a:t>
            </a:r>
            <a:r>
              <a:rPr kumimoji="0" lang="en-US" altLang="ja-JP" sz="2800" dirty="0"/>
              <a:t>egin </a:t>
            </a:r>
            <a:r>
              <a:rPr kumimoji="0" lang="en-US" altLang="ja-JP" sz="2800" dirty="0">
                <a:solidFill>
                  <a:schemeClr val="accent2"/>
                </a:solidFill>
              </a:rPr>
              <a:t>chan</a:t>
            </a:r>
            <a:r>
              <a:rPr kumimoji="0" lang="en-US" altLang="ja-JP" sz="2800" dirty="0"/>
              <a:t>nel 0;  </a:t>
            </a:r>
            <a:r>
              <a:rPr kumimoji="0" lang="en-US" altLang="ja-JP" sz="2800" dirty="0">
                <a:solidFill>
                  <a:schemeClr val="accent2"/>
                </a:solidFill>
              </a:rPr>
              <a:t>e</a:t>
            </a:r>
            <a:r>
              <a:rPr kumimoji="0" lang="en-US" altLang="ja-JP" sz="2800" dirty="0"/>
              <a:t>nd </a:t>
            </a:r>
            <a:r>
              <a:rPr kumimoji="0" lang="en-US" altLang="ja-JP" sz="2800" dirty="0">
                <a:solidFill>
                  <a:schemeClr val="accent2"/>
                </a:solidFill>
              </a:rPr>
              <a:t>chan</a:t>
            </a:r>
            <a:r>
              <a:rPr kumimoji="0" lang="en-US" altLang="ja-JP" sz="2800" dirty="0"/>
              <a:t>nel 0</a:t>
            </a:r>
          </a:p>
          <a:p>
            <a:pPr eaLnBrk="1" hangingPunct="1">
              <a:lnSpc>
                <a:spcPct val="90000"/>
              </a:lnSpc>
              <a:buFont typeface="Monotype Sorts" pitchFamily="2" charset="2"/>
              <a:buNone/>
            </a:pPr>
            <a:r>
              <a:rPr kumimoji="0" lang="en-US" altLang="ja-JP" sz="2800" dirty="0">
                <a:solidFill>
                  <a:schemeClr val="accent2"/>
                </a:solidFill>
              </a:rPr>
              <a:t>      b</a:t>
            </a:r>
            <a:r>
              <a:rPr kumimoji="0" lang="en-US" altLang="ja-JP" sz="2800" dirty="0"/>
              <a:t>egin </a:t>
            </a:r>
            <a:r>
              <a:rPr kumimoji="0" lang="en-US" altLang="ja-JP" sz="2800" dirty="0">
                <a:solidFill>
                  <a:schemeClr val="accent2"/>
                </a:solidFill>
              </a:rPr>
              <a:t>if</a:t>
            </a:r>
            <a:r>
              <a:rPr kumimoji="0" lang="en-US" altLang="ja-JP" sz="2800" dirty="0"/>
              <a:t> 0; </a:t>
            </a:r>
            <a:r>
              <a:rPr kumimoji="0" lang="en-US" altLang="ja-JP" sz="2800" dirty="0">
                <a:solidFill>
                  <a:schemeClr val="accent2"/>
                </a:solidFill>
              </a:rPr>
              <a:t>e</a:t>
            </a:r>
            <a:r>
              <a:rPr kumimoji="0" lang="en-US" altLang="ja-JP" sz="2800" dirty="0"/>
              <a:t>nd </a:t>
            </a:r>
            <a:r>
              <a:rPr kumimoji="0" lang="en-US" altLang="ja-JP" sz="2800" dirty="0">
                <a:solidFill>
                  <a:schemeClr val="accent2"/>
                </a:solidFill>
              </a:rPr>
              <a:t>if</a:t>
            </a:r>
            <a:r>
              <a:rPr kumimoji="0" lang="en-US" altLang="ja-JP" sz="2800" dirty="0"/>
              <a:t> 0; </a:t>
            </a:r>
            <a:r>
              <a:rPr kumimoji="0" lang="en-US" altLang="ja-JP" sz="2800" dirty="0" err="1">
                <a:solidFill>
                  <a:schemeClr val="accent2"/>
                </a:solidFill>
              </a:rPr>
              <a:t>digi</a:t>
            </a:r>
            <a:r>
              <a:rPr kumimoji="0" lang="en-US" altLang="ja-JP" sz="2800" dirty="0" err="1"/>
              <a:t>cor</a:t>
            </a:r>
            <a:r>
              <a:rPr kumimoji="0" lang="en-US" altLang="ja-JP" sz="2800" dirty="0"/>
              <a:t> </a:t>
            </a:r>
            <a:r>
              <a:rPr kumimoji="0" lang="en-US" altLang="ja-JP" dirty="0"/>
              <a:t>0</a:t>
            </a:r>
            <a:endParaRPr kumimoji="0" lang="ja-JP" altLang="en-US" sz="240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42793D35-C7AD-734D-A93F-372C88E9D3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kumimoji="0" lang="ja-JP" altLang="en-US"/>
              <a:t>複数</a:t>
            </a:r>
            <a:r>
              <a:rPr kumimoji="0" lang="en-US" altLang="ja-JP"/>
              <a:t> UV data</a:t>
            </a:r>
            <a:r>
              <a:rPr kumimoji="0" lang="ja-JP" altLang="en-US"/>
              <a:t>の結合</a:t>
            </a:r>
            <a:r>
              <a:rPr kumimoji="0" lang="en-US" altLang="ja-JP"/>
              <a:t>: DBCON</a:t>
            </a:r>
            <a:br>
              <a:rPr kumimoji="0" lang="en-US" altLang="ja-JP"/>
            </a:br>
            <a:r>
              <a:rPr kumimoji="0" lang="ja-JP" altLang="en-US" sz="2400"/>
              <a:t>（</a:t>
            </a:r>
            <a:r>
              <a:rPr kumimoji="0" lang="en-US" altLang="ja-JP" sz="2400"/>
              <a:t>FITS</a:t>
            </a:r>
            <a:r>
              <a:rPr kumimoji="0" lang="ja-JP" altLang="en-US" sz="2400"/>
              <a:t>　</a:t>
            </a:r>
            <a:r>
              <a:rPr kumimoji="0" lang="en-US" altLang="ja-JP" sz="2400"/>
              <a:t>files </a:t>
            </a:r>
            <a:r>
              <a:rPr kumimoji="0" lang="ja-JP" altLang="en-US" sz="2400"/>
              <a:t>を分割して読み込んだ場合）</a:t>
            </a:r>
            <a:endParaRPr kumimoji="0" lang="en-US" altLang="ja-JP"/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E5094E38-9919-DC4C-ABFA-9E8EDBF8AE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2514600"/>
            <a:ext cx="7772400" cy="3581400"/>
          </a:xfrm>
        </p:spPr>
        <p:txBody>
          <a:bodyPr/>
          <a:lstStyle/>
          <a:p>
            <a:pPr eaLnBrk="1" hangingPunct="1">
              <a:buFont typeface="Monotype Sorts" pitchFamily="2" charset="2"/>
              <a:buNone/>
              <a:defRPr/>
            </a:pPr>
            <a:r>
              <a:rPr kumimoji="0" lang="en-US" altLang="ja-JP" sz="2800"/>
              <a:t>3</a:t>
            </a:r>
            <a:r>
              <a:rPr kumimoji="0" lang="ja-JP" altLang="en-US" sz="2800"/>
              <a:t>つのカタログファイルを繋げる場合</a:t>
            </a:r>
            <a:endParaRPr kumimoji="0" lang="en-US" altLang="ja-JP" sz="2800"/>
          </a:p>
          <a:p>
            <a:pPr eaLnBrk="1" hangingPunct="1">
              <a:buFont typeface="Monotype Sorts" pitchFamily="2" charset="2"/>
              <a:buNone/>
              <a:defRPr/>
            </a:pPr>
            <a:r>
              <a:rPr kumimoji="0" lang="en-US" altLang="ja-JP" sz="2800"/>
              <a:t>task ‘dbcon’</a:t>
            </a:r>
          </a:p>
          <a:p>
            <a:pPr eaLnBrk="1" hangingPunct="1">
              <a:buFont typeface="Monotype Sorts" pitchFamily="2" charset="2"/>
              <a:buNone/>
              <a:defRPr/>
            </a:pPr>
            <a:r>
              <a:rPr kumimoji="0" lang="en-US" altLang="ja-JP" sz="2800"/>
              <a:t>indisk 1; getn 1; in2disk 1; get2n 2</a:t>
            </a:r>
          </a:p>
          <a:p>
            <a:pPr eaLnBrk="1" hangingPunct="1">
              <a:buFont typeface="Monotype Sorts" pitchFamily="2" charset="2"/>
              <a:buNone/>
              <a:defRPr/>
            </a:pPr>
            <a:r>
              <a:rPr kumimoji="0" lang="en-US" altLang="ja-JP" sz="2800"/>
              <a:t>outdisk 1; </a:t>
            </a:r>
            <a:r>
              <a:rPr kumimoji="0" lang="en-US" altLang="ja-JP" sz="2800">
                <a:solidFill>
                  <a:schemeClr val="accent2"/>
                </a:solidFill>
              </a:rPr>
              <a:t>get o</a:t>
            </a:r>
            <a:r>
              <a:rPr kumimoji="0" lang="en-US" altLang="ja-JP" sz="2800"/>
              <a:t>ut 2; outclass ‘dbcon’;outseq 1 </a:t>
            </a:r>
          </a:p>
          <a:p>
            <a:pPr eaLnBrk="1" hangingPunct="1">
              <a:buFont typeface="Monotype Sorts" pitchFamily="2" charset="2"/>
              <a:buNone/>
              <a:defRPr/>
            </a:pPr>
            <a:r>
              <a:rPr kumimoji="0" lang="en-US" altLang="ja-JP" sz="2800"/>
              <a:t>go</a:t>
            </a:r>
          </a:p>
          <a:p>
            <a:pPr eaLnBrk="1" hangingPunct="1">
              <a:buFont typeface="Monotype Sorts" pitchFamily="2" charset="2"/>
              <a:buNone/>
              <a:defRPr/>
            </a:pPr>
            <a:r>
              <a:rPr kumimoji="0" lang="en-US" altLang="ja-JP" sz="2800"/>
              <a:t>indisk 1; getn 4; in2disk 1; get2n 3</a:t>
            </a:r>
          </a:p>
          <a:p>
            <a:pPr eaLnBrk="1" hangingPunct="1">
              <a:buFont typeface="Monotype Sorts" pitchFamily="2" charset="2"/>
              <a:buNone/>
              <a:defRPr/>
            </a:pPr>
            <a:r>
              <a:rPr kumimoji="0" lang="en-US" altLang="ja-JP" sz="2800"/>
              <a:t>outdisk 1; </a:t>
            </a:r>
            <a:r>
              <a:rPr kumimoji="0" lang="en-US" altLang="ja-JP" sz="2800">
                <a:solidFill>
                  <a:schemeClr val="accent2"/>
                </a:solidFill>
              </a:rPr>
              <a:t>get o</a:t>
            </a:r>
            <a:r>
              <a:rPr kumimoji="0" lang="en-US" altLang="ja-JP" sz="2800"/>
              <a:t>ut 3; outclass ‘dbcon’;outseq 2</a:t>
            </a:r>
          </a:p>
          <a:p>
            <a:pPr eaLnBrk="1" hangingPunct="1">
              <a:buFont typeface="Monotype Sorts" pitchFamily="2" charset="2"/>
              <a:buNone/>
              <a:defRPr/>
            </a:pPr>
            <a:r>
              <a:rPr kumimoji="0" lang="en-US" altLang="ja-JP" sz="2800"/>
              <a:t>go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244658F-EBE0-5A46-9778-350E1F97C0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371600"/>
            <a:ext cx="7772400" cy="904875"/>
          </a:xfrm>
        </p:spPr>
        <p:txBody>
          <a:bodyPr/>
          <a:lstStyle/>
          <a:p>
            <a:pPr eaLnBrk="1" hangingPunct="1">
              <a:defRPr/>
            </a:pPr>
            <a:r>
              <a:rPr lang="ja-JP" altLang="en-US" sz="3200"/>
              <a:t>昔の</a:t>
            </a:r>
            <a:r>
              <a:rPr lang="en-US" altLang="ja-JP" sz="3200" dirty="0"/>
              <a:t>VERA</a:t>
            </a:r>
            <a:r>
              <a:rPr lang="ja-JP" altLang="en-US" sz="3200"/>
              <a:t>データ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665C0E-4421-C540-B728-7C40321A77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349500"/>
            <a:ext cx="8278813" cy="35052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ja-JP" sz="2800" dirty="0"/>
              <a:t>GC table </a:t>
            </a:r>
            <a:r>
              <a:rPr lang="ja-JP" altLang="en-US" sz="2800"/>
              <a:t>だけ別の</a:t>
            </a:r>
            <a:r>
              <a:rPr lang="en-US" altLang="ja-JP" sz="2800" dirty="0"/>
              <a:t>catalog file</a:t>
            </a:r>
            <a:r>
              <a:rPr lang="ja-JP" altLang="en-US" sz="2800"/>
              <a:t>に入っている場合</a:t>
            </a:r>
            <a:endParaRPr lang="en-US" altLang="ja-JP" sz="2800" dirty="0"/>
          </a:p>
          <a:p>
            <a:pPr eaLnBrk="1" hangingPunct="1">
              <a:defRPr/>
            </a:pPr>
            <a:r>
              <a:rPr lang="en-US" altLang="ja-JP" sz="2800" dirty="0"/>
              <a:t>Visibility</a:t>
            </a:r>
            <a:r>
              <a:rPr lang="ja-JP" altLang="en-US" sz="2800"/>
              <a:t>の存在する</a:t>
            </a:r>
            <a:r>
              <a:rPr lang="en-US" altLang="ja-JP" sz="2800" dirty="0"/>
              <a:t>catalog file</a:t>
            </a:r>
            <a:r>
              <a:rPr lang="ja-JP" altLang="en-US" sz="2800"/>
              <a:t>へ</a:t>
            </a:r>
            <a:r>
              <a:rPr lang="en-US" altLang="ja-JP" sz="2800" dirty="0"/>
              <a:t>						GC table</a:t>
            </a:r>
            <a:r>
              <a:rPr lang="ja-JP" altLang="en-US" sz="2800"/>
              <a:t>をコピーする</a:t>
            </a:r>
            <a:endParaRPr lang="en-US" altLang="ja-JP" sz="2800" dirty="0"/>
          </a:p>
          <a:p>
            <a:pPr marL="0" indent="0" eaLnBrk="1" hangingPunct="1">
              <a:buFont typeface="Monotype Sorts" pitchFamily="2" charset="2"/>
              <a:buNone/>
              <a:defRPr/>
            </a:pPr>
            <a:r>
              <a:rPr lang="en-US" altLang="ja-JP" sz="2800" dirty="0"/>
              <a:t>task ‘</a:t>
            </a:r>
            <a:r>
              <a:rPr lang="en-US" altLang="ja-JP" sz="2800" dirty="0" err="1"/>
              <a:t>tacop</a:t>
            </a:r>
            <a:r>
              <a:rPr lang="en-US" altLang="ja-JP" sz="2800" dirty="0"/>
              <a:t>’</a:t>
            </a:r>
          </a:p>
          <a:p>
            <a:pPr marL="0" indent="0" eaLnBrk="1" hangingPunct="1">
              <a:buFont typeface="Monotype Sorts" pitchFamily="2" charset="2"/>
              <a:buNone/>
              <a:defRPr/>
            </a:pPr>
            <a:r>
              <a:rPr lang="en-US" altLang="ja-JP" sz="2800" dirty="0" err="1"/>
              <a:t>indisk</a:t>
            </a:r>
            <a:r>
              <a:rPr lang="en-US" altLang="ja-JP" sz="2800" dirty="0"/>
              <a:t> 1; </a:t>
            </a:r>
            <a:r>
              <a:rPr lang="en-US" altLang="ja-JP" sz="2800" dirty="0" err="1"/>
              <a:t>getn</a:t>
            </a:r>
            <a:r>
              <a:rPr lang="en-US" altLang="ja-JP" sz="2800" dirty="0"/>
              <a:t> 3; </a:t>
            </a:r>
            <a:r>
              <a:rPr lang="en-US" altLang="ja-JP" sz="2800" dirty="0" err="1"/>
              <a:t>outdisk</a:t>
            </a:r>
            <a:r>
              <a:rPr lang="en-US" altLang="ja-JP" sz="2800" dirty="0"/>
              <a:t> 1; </a:t>
            </a:r>
            <a:r>
              <a:rPr lang="en-US" altLang="ja-JP" sz="2800" dirty="0" err="1"/>
              <a:t>geto</a:t>
            </a:r>
            <a:r>
              <a:rPr lang="en-US" altLang="ja-JP" sz="2800" dirty="0"/>
              <a:t> 2; </a:t>
            </a:r>
          </a:p>
          <a:p>
            <a:pPr marL="0" indent="0" eaLnBrk="1" hangingPunct="1">
              <a:buFont typeface="Monotype Sorts" pitchFamily="2" charset="2"/>
              <a:buNone/>
              <a:defRPr/>
            </a:pPr>
            <a:r>
              <a:rPr lang="en-US" altLang="ja-JP" sz="2800" dirty="0" err="1"/>
              <a:t>inext</a:t>
            </a:r>
            <a:r>
              <a:rPr lang="en-US" altLang="ja-JP" sz="2800" dirty="0"/>
              <a:t> ‘</a:t>
            </a:r>
            <a:r>
              <a:rPr lang="en-US" altLang="ja-JP" sz="2800" dirty="0" err="1"/>
              <a:t>gc</a:t>
            </a:r>
            <a:r>
              <a:rPr lang="en-US" altLang="ja-JP" sz="2800" dirty="0"/>
              <a:t>’; </a:t>
            </a:r>
            <a:r>
              <a:rPr lang="en-US" altLang="ja-JP" sz="2800" dirty="0" err="1"/>
              <a:t>inver</a:t>
            </a:r>
            <a:r>
              <a:rPr lang="en-US" altLang="ja-JP" sz="2800" dirty="0"/>
              <a:t> 1; </a:t>
            </a:r>
            <a:r>
              <a:rPr lang="en-US" altLang="ja-JP" sz="2800" dirty="0" err="1"/>
              <a:t>outver</a:t>
            </a:r>
            <a:r>
              <a:rPr lang="en-US" altLang="ja-JP" sz="2800" dirty="0"/>
              <a:t> 1; </a:t>
            </a:r>
            <a:r>
              <a:rPr lang="en-US" altLang="ja-JP" sz="2800" dirty="0" err="1"/>
              <a:t>ncount</a:t>
            </a:r>
            <a:r>
              <a:rPr lang="en-US" altLang="ja-JP" sz="2800" dirty="0"/>
              <a:t> 1</a:t>
            </a:r>
          </a:p>
          <a:p>
            <a:pPr marL="0" indent="0" eaLnBrk="1" hangingPunct="1">
              <a:buFont typeface="Monotype Sorts" pitchFamily="2" charset="2"/>
              <a:buNone/>
              <a:defRPr/>
            </a:pPr>
            <a:r>
              <a:rPr lang="en-US" altLang="ja-JP" sz="2800" dirty="0"/>
              <a:t>go</a:t>
            </a:r>
          </a:p>
          <a:p>
            <a:pPr marL="0" indent="0" eaLnBrk="1" hangingPunct="1">
              <a:buFont typeface="Monotype Sorts" pitchFamily="2" charset="2"/>
              <a:buNone/>
              <a:defRPr/>
            </a:pPr>
            <a:r>
              <a:rPr lang="en-US" altLang="ja-JP" sz="2800" dirty="0"/>
              <a:t> 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86BF0E18-36CB-414A-B01D-3B63BECB540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1371600"/>
            <a:ext cx="8686800" cy="1143000"/>
          </a:xfrm>
        </p:spPr>
        <p:txBody>
          <a:bodyPr/>
          <a:lstStyle/>
          <a:p>
            <a:pPr eaLnBrk="1" hangingPunct="1">
              <a:defRPr/>
            </a:pPr>
            <a:r>
              <a:rPr kumimoji="0" lang="en-US" altLang="ja-JP"/>
              <a:t>Visibility data </a:t>
            </a:r>
            <a:r>
              <a:rPr kumimoji="0" lang="ja-JP" altLang="en-US"/>
              <a:t>の並び替え</a:t>
            </a:r>
            <a:r>
              <a:rPr kumimoji="0" lang="en-US" altLang="ja-JP"/>
              <a:t>: MSORT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227A91B2-56FB-C448-89B3-BCF84AD296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2514600"/>
            <a:ext cx="7772400" cy="3581400"/>
          </a:xfrm>
        </p:spPr>
        <p:txBody>
          <a:bodyPr/>
          <a:lstStyle/>
          <a:p>
            <a:pPr eaLnBrk="1" hangingPunct="1">
              <a:buFont typeface="Monotype Sorts" pitchFamily="2" charset="2"/>
              <a:buNone/>
              <a:defRPr/>
            </a:pPr>
            <a:r>
              <a:rPr kumimoji="0" lang="en-US" altLang="ja-JP" dirty="0"/>
              <a:t>task ‘</a:t>
            </a:r>
            <a:r>
              <a:rPr kumimoji="0" lang="en-US" altLang="ja-JP" dirty="0" err="1"/>
              <a:t>msort</a:t>
            </a:r>
            <a:r>
              <a:rPr kumimoji="0" lang="en-US" altLang="ja-JP" dirty="0"/>
              <a:t>’</a:t>
            </a:r>
          </a:p>
          <a:p>
            <a:pPr eaLnBrk="1" hangingPunct="1">
              <a:buFont typeface="Monotype Sorts" pitchFamily="2" charset="2"/>
              <a:buNone/>
              <a:defRPr/>
            </a:pPr>
            <a:r>
              <a:rPr kumimoji="0" lang="en-US" altLang="ja-JP" dirty="0" err="1"/>
              <a:t>indisk</a:t>
            </a:r>
            <a:r>
              <a:rPr kumimoji="0" lang="en-US" altLang="ja-JP" dirty="0"/>
              <a:t> 1; </a:t>
            </a:r>
            <a:r>
              <a:rPr kumimoji="0" lang="en-US" altLang="ja-JP" dirty="0" err="1"/>
              <a:t>getn</a:t>
            </a:r>
            <a:r>
              <a:rPr kumimoji="0" lang="en-US" altLang="ja-JP" dirty="0"/>
              <a:t> 5; </a:t>
            </a:r>
            <a:r>
              <a:rPr kumimoji="0" lang="en-US" altLang="ja-JP" dirty="0" err="1"/>
              <a:t>outdisk</a:t>
            </a:r>
            <a:r>
              <a:rPr kumimoji="0" lang="en-US" altLang="ja-JP" dirty="0"/>
              <a:t> 1; </a:t>
            </a:r>
            <a:r>
              <a:rPr kumimoji="0" lang="en-US" altLang="ja-JP" dirty="0" err="1"/>
              <a:t>geto</a:t>
            </a:r>
            <a:r>
              <a:rPr kumimoji="0" lang="en-US" altLang="ja-JP" dirty="0"/>
              <a:t> 5 </a:t>
            </a:r>
          </a:p>
          <a:p>
            <a:pPr eaLnBrk="1" hangingPunct="1">
              <a:buFont typeface="Monotype Sorts" pitchFamily="2" charset="2"/>
              <a:buNone/>
              <a:defRPr/>
            </a:pPr>
            <a:r>
              <a:rPr kumimoji="0" lang="en-US" altLang="ja-JP" dirty="0"/>
              <a:t>outclass ‘</a:t>
            </a:r>
            <a:r>
              <a:rPr kumimoji="0" lang="en-US" altLang="ja-JP" dirty="0" err="1"/>
              <a:t>msort</a:t>
            </a:r>
            <a:r>
              <a:rPr kumimoji="0" lang="en-US" altLang="ja-JP" dirty="0"/>
              <a:t>’</a:t>
            </a:r>
          </a:p>
          <a:p>
            <a:pPr eaLnBrk="1" hangingPunct="1">
              <a:buFont typeface="Monotype Sorts" pitchFamily="2" charset="2"/>
              <a:buNone/>
              <a:defRPr/>
            </a:pPr>
            <a:r>
              <a:rPr kumimoji="0" lang="en-US" altLang="ja-JP" dirty="0"/>
              <a:t>go</a:t>
            </a:r>
          </a:p>
          <a:p>
            <a:pPr eaLnBrk="1" hangingPunct="1">
              <a:buFont typeface="Monotype Sorts" pitchFamily="2" charset="2"/>
              <a:buNone/>
              <a:defRPr/>
            </a:pPr>
            <a:endParaRPr kumimoji="0" lang="en-US" altLang="ja-JP" dirty="0"/>
          </a:p>
          <a:p>
            <a:pPr eaLnBrk="1" hangingPunct="1">
              <a:buFont typeface="Monotype Sorts" pitchFamily="2" charset="2"/>
              <a:buNone/>
              <a:defRPr/>
            </a:pPr>
            <a:r>
              <a:rPr kumimoji="0" lang="en-US" altLang="ja-JP" dirty="0">
                <a:solidFill>
                  <a:srgbClr val="FFFF00"/>
                </a:solidFill>
              </a:rPr>
              <a:t>※</a:t>
            </a:r>
            <a:r>
              <a:rPr kumimoji="0" lang="ja-JP" altLang="en-US">
                <a:solidFill>
                  <a:srgbClr val="FFFF00"/>
                </a:solidFill>
              </a:rPr>
              <a:t>最近の</a:t>
            </a:r>
            <a:r>
              <a:rPr kumimoji="0" lang="en-US" altLang="ja-JP" dirty="0">
                <a:solidFill>
                  <a:srgbClr val="FFFF00"/>
                </a:solidFill>
              </a:rPr>
              <a:t>VERA</a:t>
            </a:r>
            <a:r>
              <a:rPr kumimoji="0" lang="ja-JP" altLang="en-US">
                <a:solidFill>
                  <a:srgbClr val="FFFF00"/>
                </a:solidFill>
              </a:rPr>
              <a:t>データでは不要</a:t>
            </a:r>
            <a:endParaRPr kumimoji="0" lang="en-US" altLang="ja-JP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86BF0E18-36CB-414A-B01D-3B63BECB540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1371600"/>
            <a:ext cx="8686800" cy="1143000"/>
          </a:xfrm>
        </p:spPr>
        <p:txBody>
          <a:bodyPr/>
          <a:lstStyle/>
          <a:p>
            <a:pPr eaLnBrk="1" hangingPunct="1">
              <a:defRPr/>
            </a:pPr>
            <a:r>
              <a:rPr kumimoji="0" lang="ja-JP" altLang="en-US"/>
              <a:t>古い</a:t>
            </a:r>
            <a:r>
              <a:rPr kumimoji="0" lang="en-US" altLang="ja-JP" dirty="0"/>
              <a:t>VERA</a:t>
            </a:r>
            <a:r>
              <a:rPr kumimoji="0" lang="ja-JP" altLang="en-US"/>
              <a:t>データ：</a:t>
            </a:r>
            <a:r>
              <a:rPr kumimoji="0" lang="en-US" altLang="ja-JP" dirty="0"/>
              <a:t> GC table</a:t>
            </a:r>
            <a:r>
              <a:rPr kumimoji="0" lang="ja-JP" altLang="en-US"/>
              <a:t>がない！</a:t>
            </a:r>
            <a:endParaRPr kumimoji="0" lang="en-US" altLang="ja-JP" dirty="0"/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227A91B2-56FB-C448-89B3-BCF84AD296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2514600"/>
            <a:ext cx="7772400" cy="3581400"/>
          </a:xfrm>
        </p:spPr>
        <p:txBody>
          <a:bodyPr/>
          <a:lstStyle/>
          <a:p>
            <a:pPr eaLnBrk="1" hangingPunct="1">
              <a:buFont typeface="Monotype Sorts" pitchFamily="2" charset="2"/>
              <a:buNone/>
              <a:defRPr/>
            </a:pPr>
            <a:r>
              <a:rPr kumimoji="0" lang="en-US" altLang="ja-JP" sz="2800" dirty="0"/>
              <a:t>FITLD</a:t>
            </a:r>
            <a:r>
              <a:rPr kumimoji="0" lang="ja-JP" altLang="en-US" sz="2800"/>
              <a:t>を実行</a:t>
            </a:r>
            <a:r>
              <a:rPr kumimoji="0" lang="en-US" altLang="ja-JP" sz="2800" dirty="0">
                <a:sym typeface="Wingdings" pitchFamily="2" charset="2"/>
              </a:rPr>
              <a:t></a:t>
            </a:r>
            <a:r>
              <a:rPr kumimoji="0" lang="ja-JP" altLang="en-US" sz="2800">
                <a:sym typeface="Wingdings" pitchFamily="2" charset="2"/>
              </a:rPr>
              <a:t>一度に２つの</a:t>
            </a:r>
            <a:r>
              <a:rPr kumimoji="0" lang="en-US" altLang="ja-JP" sz="2800" dirty="0">
                <a:sym typeface="Wingdings" pitchFamily="2" charset="2"/>
              </a:rPr>
              <a:t>catalog file </a:t>
            </a:r>
            <a:r>
              <a:rPr kumimoji="0" lang="ja-JP" altLang="en-US" sz="2800">
                <a:sym typeface="Wingdings" pitchFamily="2" charset="2"/>
              </a:rPr>
              <a:t>作成</a:t>
            </a:r>
            <a:endParaRPr kumimoji="0" lang="en-US" altLang="ja-JP" sz="2800" dirty="0">
              <a:sym typeface="Wingdings" pitchFamily="2" charset="2"/>
            </a:endParaRPr>
          </a:p>
          <a:p>
            <a:pPr eaLnBrk="1" hangingPunct="1">
              <a:buFont typeface="Monotype Sorts" pitchFamily="2" charset="2"/>
              <a:buNone/>
              <a:defRPr/>
            </a:pPr>
            <a:endParaRPr kumimoji="0" lang="en-US" altLang="ja-JP" sz="2800" dirty="0"/>
          </a:p>
          <a:p>
            <a:pPr eaLnBrk="1" hangingPunct="1">
              <a:buFont typeface="Monotype Sorts" pitchFamily="2" charset="2"/>
              <a:buNone/>
              <a:defRPr/>
            </a:pPr>
            <a:r>
              <a:rPr kumimoji="0" lang="en-US" altLang="ja-JP" sz="2800" dirty="0"/>
              <a:t>task ‘</a:t>
            </a:r>
            <a:r>
              <a:rPr kumimoji="0" lang="en-US" altLang="ja-JP" sz="2800" dirty="0" err="1"/>
              <a:t>tacop</a:t>
            </a:r>
            <a:r>
              <a:rPr kumimoji="0" lang="en-US" altLang="ja-JP" sz="2800" dirty="0"/>
              <a:t>’</a:t>
            </a:r>
          </a:p>
          <a:p>
            <a:pPr eaLnBrk="1" hangingPunct="1">
              <a:buFont typeface="Monotype Sorts" pitchFamily="2" charset="2"/>
              <a:buNone/>
              <a:defRPr/>
            </a:pPr>
            <a:r>
              <a:rPr kumimoji="0" lang="en-US" altLang="ja-JP" sz="2800" dirty="0"/>
              <a:t>default</a:t>
            </a:r>
          </a:p>
          <a:p>
            <a:pPr eaLnBrk="1" hangingPunct="1">
              <a:buFont typeface="Monotype Sorts" pitchFamily="2" charset="2"/>
              <a:buNone/>
              <a:defRPr/>
            </a:pPr>
            <a:r>
              <a:rPr kumimoji="0" lang="en-US" altLang="ja-JP" sz="2800" dirty="0" err="1"/>
              <a:t>indisk</a:t>
            </a:r>
            <a:r>
              <a:rPr kumimoji="0" lang="en-US" altLang="ja-JP" sz="2800" dirty="0"/>
              <a:t> 1; </a:t>
            </a:r>
            <a:r>
              <a:rPr kumimoji="0" lang="en-US" altLang="ja-JP" sz="2800" dirty="0" err="1"/>
              <a:t>getn</a:t>
            </a:r>
            <a:r>
              <a:rPr kumimoji="0" lang="en-US" altLang="ja-JP" sz="2800" dirty="0"/>
              <a:t> 2; </a:t>
            </a:r>
            <a:r>
              <a:rPr kumimoji="0" lang="en-US" altLang="ja-JP" sz="2800" dirty="0" err="1"/>
              <a:t>outdisk</a:t>
            </a:r>
            <a:r>
              <a:rPr kumimoji="0" lang="en-US" altLang="ja-JP" sz="2800" dirty="0"/>
              <a:t> 1; </a:t>
            </a:r>
            <a:r>
              <a:rPr kumimoji="0" lang="en-US" altLang="ja-JP" sz="2800" dirty="0" err="1"/>
              <a:t>geto</a:t>
            </a:r>
            <a:r>
              <a:rPr kumimoji="0" lang="en-US" altLang="ja-JP" sz="2800" dirty="0"/>
              <a:t> 1 </a:t>
            </a:r>
          </a:p>
          <a:p>
            <a:pPr eaLnBrk="1" hangingPunct="1">
              <a:buFont typeface="Monotype Sorts" pitchFamily="2" charset="2"/>
              <a:buNone/>
              <a:defRPr/>
            </a:pPr>
            <a:r>
              <a:rPr kumimoji="0" lang="en-US" altLang="ja-JP" sz="2800" dirty="0" err="1"/>
              <a:t>inext</a:t>
            </a:r>
            <a:r>
              <a:rPr kumimoji="0" lang="en-US" altLang="ja-JP" sz="2800" dirty="0"/>
              <a:t> ‘</a:t>
            </a:r>
            <a:r>
              <a:rPr kumimoji="0" lang="en-US" altLang="ja-JP" sz="2800" dirty="0" err="1"/>
              <a:t>gc</a:t>
            </a:r>
            <a:r>
              <a:rPr kumimoji="0" lang="en-US" altLang="ja-JP" sz="2800" dirty="0"/>
              <a:t>’; </a:t>
            </a:r>
            <a:r>
              <a:rPr kumimoji="0" lang="en-US" altLang="ja-JP" sz="2800" dirty="0" err="1"/>
              <a:t>inver</a:t>
            </a:r>
            <a:r>
              <a:rPr kumimoji="0" lang="en-US" altLang="ja-JP" sz="2800" dirty="0"/>
              <a:t> 1; </a:t>
            </a:r>
            <a:r>
              <a:rPr kumimoji="0" lang="en-US" altLang="ja-JP" sz="2800" dirty="0" err="1"/>
              <a:t>outver</a:t>
            </a:r>
            <a:r>
              <a:rPr kumimoji="0" lang="en-US" altLang="ja-JP" sz="2800" dirty="0"/>
              <a:t> 1; </a:t>
            </a:r>
            <a:r>
              <a:rPr kumimoji="0" lang="en-US" altLang="ja-JP" sz="2800" dirty="0" err="1"/>
              <a:t>ncount</a:t>
            </a:r>
            <a:r>
              <a:rPr kumimoji="0" lang="en-US" altLang="ja-JP" sz="2800" dirty="0"/>
              <a:t> 1</a:t>
            </a:r>
          </a:p>
          <a:p>
            <a:pPr eaLnBrk="1" hangingPunct="1">
              <a:buFont typeface="Monotype Sorts" pitchFamily="2" charset="2"/>
              <a:buNone/>
              <a:defRPr/>
            </a:pPr>
            <a:r>
              <a:rPr kumimoji="0" lang="en-US" altLang="ja-JP" sz="2800" dirty="0"/>
              <a:t>go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137CD008-B4FE-0F45-878E-E50AEA79414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1371600"/>
            <a:ext cx="8686800" cy="1371600"/>
          </a:xfrm>
        </p:spPr>
        <p:txBody>
          <a:bodyPr/>
          <a:lstStyle/>
          <a:p>
            <a:pPr eaLnBrk="1" hangingPunct="1">
              <a:defRPr/>
            </a:pPr>
            <a:r>
              <a:rPr kumimoji="0" lang="en-US" altLang="ja-JP"/>
              <a:t>Index (NX), calibration (CL) tables</a:t>
            </a:r>
            <a:r>
              <a:rPr kumimoji="0" lang="ja-JP" altLang="en-US"/>
              <a:t>の作成</a:t>
            </a:r>
            <a:r>
              <a:rPr kumimoji="0" lang="en-US" altLang="ja-JP"/>
              <a:t> : INDXR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80512758-A1F2-AD44-BB3E-4C333EF44E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2667000"/>
            <a:ext cx="7772400" cy="3429000"/>
          </a:xfrm>
        </p:spPr>
        <p:txBody>
          <a:bodyPr/>
          <a:lstStyle/>
          <a:p>
            <a:pPr eaLnBrk="1" hangingPunct="1">
              <a:buFont typeface="Monotype Sorts" pitchFamily="2" charset="2"/>
              <a:buNone/>
              <a:defRPr/>
            </a:pPr>
            <a:r>
              <a:rPr kumimoji="0" lang="en-US" altLang="ja-JP" dirty="0"/>
              <a:t>task ‘</a:t>
            </a:r>
            <a:r>
              <a:rPr kumimoji="0" lang="en-US" altLang="ja-JP" dirty="0" err="1"/>
              <a:t>indxr</a:t>
            </a:r>
            <a:r>
              <a:rPr kumimoji="0" lang="en-US" altLang="ja-JP" dirty="0"/>
              <a:t>’</a:t>
            </a:r>
          </a:p>
          <a:p>
            <a:pPr eaLnBrk="1" hangingPunct="1">
              <a:buFont typeface="Monotype Sorts" pitchFamily="2" charset="2"/>
              <a:buNone/>
              <a:defRPr/>
            </a:pPr>
            <a:r>
              <a:rPr kumimoji="0" lang="en-US" altLang="ja-JP" dirty="0" err="1"/>
              <a:t>indisk</a:t>
            </a:r>
            <a:r>
              <a:rPr kumimoji="0" lang="en-US" altLang="ja-JP" dirty="0"/>
              <a:t> 1; </a:t>
            </a:r>
            <a:r>
              <a:rPr kumimoji="0" lang="en-US" altLang="ja-JP" dirty="0" err="1"/>
              <a:t>getn</a:t>
            </a:r>
            <a:r>
              <a:rPr kumimoji="0" lang="en-US" altLang="ja-JP" dirty="0"/>
              <a:t> 13; </a:t>
            </a:r>
            <a:r>
              <a:rPr kumimoji="0" lang="en-US" altLang="ja-JP" dirty="0" err="1"/>
              <a:t>infile</a:t>
            </a:r>
            <a:r>
              <a:rPr kumimoji="0" lang="en-US" altLang="ja-JP" dirty="0"/>
              <a:t> ‘ ’</a:t>
            </a:r>
          </a:p>
          <a:p>
            <a:pPr eaLnBrk="1" hangingPunct="1">
              <a:buFont typeface="Monotype Sorts" pitchFamily="2" charset="2"/>
              <a:buNone/>
              <a:defRPr/>
            </a:pPr>
            <a:r>
              <a:rPr kumimoji="0" lang="en-US" altLang="ja-JP" dirty="0" err="1"/>
              <a:t>cparm</a:t>
            </a:r>
            <a:r>
              <a:rPr kumimoji="0" lang="en-US" altLang="ja-JP" dirty="0"/>
              <a:t> 10 80 1/60</a:t>
            </a:r>
          </a:p>
          <a:p>
            <a:pPr eaLnBrk="1" hangingPunct="1">
              <a:buFont typeface="Monotype Sorts" pitchFamily="2" charset="2"/>
              <a:buNone/>
              <a:defRPr/>
            </a:pPr>
            <a:r>
              <a:rPr kumimoji="0" lang="en-US" altLang="ja-JP" dirty="0"/>
              <a:t> </a:t>
            </a:r>
            <a:r>
              <a:rPr kumimoji="0" lang="en-US" altLang="ja-JP" dirty="0">
                <a:solidFill>
                  <a:srgbClr val="81FFFF"/>
                </a:solidFill>
              </a:rPr>
              <a:t>  </a:t>
            </a:r>
            <a:r>
              <a:rPr kumimoji="0" lang="ja-JP" altLang="en-US" sz="2800">
                <a:solidFill>
                  <a:srgbClr val="81FFFF"/>
                </a:solidFill>
              </a:rPr>
              <a:t>最長</a:t>
            </a:r>
            <a:r>
              <a:rPr kumimoji="0" lang="en-US" altLang="ja-JP" sz="2800" dirty="0">
                <a:solidFill>
                  <a:srgbClr val="81FFFF"/>
                </a:solidFill>
              </a:rPr>
              <a:t>10</a:t>
            </a:r>
            <a:r>
              <a:rPr kumimoji="0" lang="ja-JP" altLang="en-US" sz="2800">
                <a:solidFill>
                  <a:srgbClr val="81FFFF"/>
                </a:solidFill>
              </a:rPr>
              <a:t>分間空白時間</a:t>
            </a:r>
            <a:endParaRPr kumimoji="0" lang="en-US" altLang="ja-JP" sz="2800" dirty="0">
              <a:solidFill>
                <a:srgbClr val="81FFFF"/>
              </a:solidFill>
            </a:endParaRPr>
          </a:p>
          <a:p>
            <a:pPr eaLnBrk="1" hangingPunct="1">
              <a:buFont typeface="Monotype Sorts" pitchFamily="2" charset="2"/>
              <a:buNone/>
              <a:defRPr/>
            </a:pPr>
            <a:r>
              <a:rPr kumimoji="0" lang="en-US" altLang="ja-JP" sz="2800" dirty="0">
                <a:solidFill>
                  <a:srgbClr val="81FFFF"/>
                </a:solidFill>
              </a:rPr>
              <a:t>	</a:t>
            </a:r>
            <a:r>
              <a:rPr kumimoji="0" lang="ja-JP" altLang="en-US" sz="2800">
                <a:solidFill>
                  <a:srgbClr val="81FFFF"/>
                </a:solidFill>
              </a:rPr>
              <a:t>最長スキャン</a:t>
            </a:r>
            <a:r>
              <a:rPr kumimoji="0" lang="en-US" altLang="ja-JP" sz="2800" dirty="0">
                <a:solidFill>
                  <a:srgbClr val="81FFFF"/>
                </a:solidFill>
              </a:rPr>
              <a:t>80</a:t>
            </a:r>
            <a:r>
              <a:rPr kumimoji="0" lang="ja-JP" altLang="en-US" sz="2800">
                <a:solidFill>
                  <a:srgbClr val="81FFFF"/>
                </a:solidFill>
              </a:rPr>
              <a:t>分間</a:t>
            </a:r>
            <a:endParaRPr kumimoji="0" lang="en-US" altLang="ja-JP" sz="2800" dirty="0">
              <a:solidFill>
                <a:srgbClr val="81FFFF"/>
              </a:solidFill>
            </a:endParaRPr>
          </a:p>
          <a:p>
            <a:pPr eaLnBrk="1" hangingPunct="1">
              <a:buFont typeface="Monotype Sorts" pitchFamily="2" charset="2"/>
              <a:buNone/>
              <a:defRPr/>
            </a:pPr>
            <a:r>
              <a:rPr kumimoji="0" lang="en-US" altLang="ja-JP" sz="2800" dirty="0">
                <a:solidFill>
                  <a:srgbClr val="81FFFF"/>
                </a:solidFill>
              </a:rPr>
              <a:t>	calibration gain factor</a:t>
            </a:r>
            <a:r>
              <a:rPr kumimoji="0" lang="ja-JP" altLang="en-US" sz="2800">
                <a:solidFill>
                  <a:srgbClr val="81FFFF"/>
                </a:solidFill>
              </a:rPr>
              <a:t>の時間間隔</a:t>
            </a:r>
            <a:r>
              <a:rPr kumimoji="0" lang="en-US" altLang="ja-JP" sz="2800" dirty="0">
                <a:solidFill>
                  <a:srgbClr val="81FFFF"/>
                </a:solidFill>
              </a:rPr>
              <a:t>1/60</a:t>
            </a:r>
            <a:r>
              <a:rPr kumimoji="0" lang="ja-JP" altLang="en-US" sz="2800">
                <a:solidFill>
                  <a:srgbClr val="81FFFF"/>
                </a:solidFill>
              </a:rPr>
              <a:t>分</a:t>
            </a:r>
            <a:r>
              <a:rPr kumimoji="0" lang="en-US" altLang="ja-JP" sz="2800" dirty="0"/>
              <a:t> </a:t>
            </a:r>
          </a:p>
          <a:p>
            <a:pPr eaLnBrk="1" hangingPunct="1">
              <a:buFont typeface="Monotype Sorts" pitchFamily="2" charset="2"/>
              <a:buNone/>
              <a:defRPr/>
            </a:pPr>
            <a:r>
              <a:rPr kumimoji="0" lang="en-US" altLang="ja-JP" dirty="0"/>
              <a:t>go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9CCA842D-46BD-5045-B6EA-03032CF93D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1371600"/>
            <a:ext cx="8686800" cy="1143000"/>
          </a:xfrm>
        </p:spPr>
        <p:txBody>
          <a:bodyPr/>
          <a:lstStyle/>
          <a:p>
            <a:pPr eaLnBrk="1" hangingPunct="1">
              <a:defRPr/>
            </a:pPr>
            <a:r>
              <a:rPr kumimoji="0" lang="ja-JP" altLang="en-US"/>
              <a:t>観測全般情報の表示：　</a:t>
            </a:r>
            <a:r>
              <a:rPr kumimoji="0" lang="en-US" altLang="ja-JP"/>
              <a:t>LISTR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B0DAC393-5038-E142-836C-44B85EF27B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2362200"/>
            <a:ext cx="8915400" cy="3733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dirty="0"/>
              <a:t>task ‘</a:t>
            </a:r>
            <a:r>
              <a:rPr kumimoji="0" lang="en-US" altLang="ja-JP" dirty="0" err="1"/>
              <a:t>listr</a:t>
            </a:r>
            <a:r>
              <a:rPr kumimoji="0" lang="en-US" altLang="ja-JP" dirty="0"/>
              <a:t>’; default</a:t>
            </a:r>
          </a:p>
          <a:p>
            <a:pPr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dirty="0" err="1"/>
              <a:t>indisk</a:t>
            </a:r>
            <a:r>
              <a:rPr kumimoji="0" lang="en-US" altLang="ja-JP" dirty="0"/>
              <a:t> 1; </a:t>
            </a:r>
            <a:r>
              <a:rPr kumimoji="0" lang="en-US" altLang="ja-JP" dirty="0" err="1"/>
              <a:t>getn</a:t>
            </a:r>
            <a:r>
              <a:rPr kumimoji="0" lang="en-US" altLang="ja-JP" dirty="0"/>
              <a:t> 13</a:t>
            </a:r>
          </a:p>
          <a:p>
            <a:pPr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dirty="0" err="1"/>
              <a:t>optype</a:t>
            </a:r>
            <a:r>
              <a:rPr kumimoji="0" lang="en-US" altLang="ja-JP" dirty="0"/>
              <a:t> ‘scan’; sources ‘ ’; timer 0;  (</a:t>
            </a:r>
            <a:r>
              <a:rPr kumimoji="0" lang="ja-JP" altLang="en-US"/>
              <a:t>全部選択）</a:t>
            </a:r>
            <a:endParaRPr kumimoji="0" lang="en-US" altLang="ja-JP" dirty="0"/>
          </a:p>
          <a:p>
            <a:pPr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dirty="0" err="1"/>
              <a:t>docrt</a:t>
            </a:r>
            <a:r>
              <a:rPr kumimoji="0" lang="en-US" altLang="ja-JP" dirty="0"/>
              <a:t> 1</a:t>
            </a:r>
            <a:r>
              <a:rPr kumimoji="0" lang="ja-JP" altLang="en-US"/>
              <a:t>　　　</a:t>
            </a:r>
            <a:r>
              <a:rPr kumimoji="0" lang="en-US" altLang="ja-JP" dirty="0"/>
              <a:t>(on console)</a:t>
            </a:r>
          </a:p>
          <a:p>
            <a:pPr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dirty="0" err="1"/>
              <a:t>docrt</a:t>
            </a:r>
            <a:r>
              <a:rPr kumimoji="0" lang="en-US" altLang="ja-JP" dirty="0"/>
              <a:t>=-1; </a:t>
            </a:r>
            <a:r>
              <a:rPr kumimoji="0" lang="en-US" altLang="ja-JP" dirty="0" err="1"/>
              <a:t>outprint</a:t>
            </a:r>
            <a:r>
              <a:rPr kumimoji="0" lang="en-US" altLang="ja-JP" dirty="0"/>
              <a:t>				</a:t>
            </a:r>
          </a:p>
          <a:p>
            <a:pPr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dirty="0"/>
              <a:t>			‘OUT:r05084b/r05084b.SCAN</a:t>
            </a:r>
          </a:p>
          <a:p>
            <a:pPr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dirty="0"/>
              <a:t>	go</a:t>
            </a:r>
          </a:p>
          <a:p>
            <a:pPr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ja-JP" altLang="en-US">
                <a:solidFill>
                  <a:schemeClr val="accent2"/>
                </a:solidFill>
              </a:rPr>
              <a:t>　　天体座標を確認：　</a:t>
            </a:r>
            <a:r>
              <a:rPr kumimoji="0" lang="en-US" altLang="ja-JP" dirty="0">
                <a:solidFill>
                  <a:schemeClr val="accent2"/>
                </a:solidFill>
              </a:rPr>
              <a:t>vex file</a:t>
            </a:r>
            <a:r>
              <a:rPr kumimoji="0" lang="ja-JP" altLang="en-US">
                <a:solidFill>
                  <a:schemeClr val="accent2"/>
                </a:solidFill>
              </a:rPr>
              <a:t>中のものと同じ？</a:t>
            </a:r>
            <a:endParaRPr kumimoji="0" lang="en-US" altLang="ja-JP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5EE84171-38D6-9A45-BC70-5A57E9322AA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1524000"/>
            <a:ext cx="8686800" cy="533400"/>
          </a:xfrm>
        </p:spPr>
        <p:txBody>
          <a:bodyPr/>
          <a:lstStyle/>
          <a:p>
            <a:pPr eaLnBrk="1" hangingPunct="1">
              <a:defRPr/>
            </a:pPr>
            <a:r>
              <a:rPr kumimoji="0" lang="en-US" altLang="ja-JP" sz="3200" dirty="0"/>
              <a:t>PRTAN: </a:t>
            </a:r>
            <a:r>
              <a:rPr kumimoji="0" lang="ja-JP" altLang="en-US" sz="3200" dirty="0"/>
              <a:t>観測局位置・</a:t>
            </a:r>
            <a:r>
              <a:rPr kumimoji="0" lang="en-US" altLang="ja-JP" sz="3200" dirty="0"/>
              <a:t>EOP</a:t>
            </a:r>
            <a:r>
              <a:rPr kumimoji="0" lang="ja-JP" altLang="en-US" sz="3200" dirty="0"/>
              <a:t>情報</a:t>
            </a:r>
            <a:endParaRPr kumimoji="0" lang="en-US" altLang="ja-JP" dirty="0"/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85A9E0EA-3FE7-AB45-8AA4-14D5867E50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2057400"/>
            <a:ext cx="8763000" cy="1828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000"/>
              <a:t>※EOP: Earth orientation parameter</a:t>
            </a:r>
          </a:p>
          <a:p>
            <a:pPr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ja-JP" altLang="en-US" sz="2000"/>
              <a:t>　地球自転軸方向及び自転タイミングの世界時とのずれ</a:t>
            </a:r>
            <a:endParaRPr kumimoji="0" lang="en-US" altLang="ja-JP" sz="2000"/>
          </a:p>
          <a:p>
            <a:pPr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000"/>
              <a:t>	 (</a:t>
            </a:r>
            <a:r>
              <a:rPr kumimoji="0" lang="en-US" altLang="ja-JP" sz="2000">
                <a:latin typeface="Lucida Grande" panose="020B0600040502020204" pitchFamily="34" charset="0"/>
              </a:rPr>
              <a:t>ΔX[mas], ΔY[mas], UTC-UT1[s])</a:t>
            </a:r>
            <a:endParaRPr kumimoji="0" lang="en-US" altLang="ja-JP" sz="2000"/>
          </a:p>
          <a:p>
            <a:pPr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000"/>
              <a:t>task ‘prtan’</a:t>
            </a:r>
          </a:p>
          <a:p>
            <a:pPr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000"/>
              <a:t>indisk 1; getn 13; </a:t>
            </a:r>
            <a:r>
              <a:rPr kumimoji="0" lang="en-US" altLang="ja-JP" sz="2000">
                <a:solidFill>
                  <a:schemeClr val="accent2"/>
                </a:solidFill>
              </a:rPr>
              <a:t>in ver</a:t>
            </a:r>
            <a:r>
              <a:rPr kumimoji="0" lang="en-US" altLang="ja-JP" sz="2000"/>
              <a:t>sion 1    (antenna [AN] table version)</a:t>
            </a:r>
          </a:p>
          <a:p>
            <a:pPr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000"/>
              <a:t>docrt=-1; outprint‘OUT:r05084b/r05084b.AN</a:t>
            </a:r>
          </a:p>
        </p:txBody>
      </p:sp>
      <p:sp>
        <p:nvSpPr>
          <p:cNvPr id="25604" name="Rectangle 4">
            <a:extLst>
              <a:ext uri="{FF2B5EF4-FFF2-40B4-BE49-F238E27FC236}">
                <a16:creationId xmlns:a16="http://schemas.microsoft.com/office/drawing/2014/main" id="{1C04AAB9-FEA4-B14E-AD9D-D1D1A2EDE2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375" y="3886200"/>
            <a:ext cx="6826250" cy="685800"/>
          </a:xfrm>
          <a:prstGeom prst="rect">
            <a:avLst/>
          </a:prstGeom>
          <a:noFill/>
          <a:ln>
            <a:noFill/>
          </a:ln>
          <a:effectLst>
            <a:outerShdw blurRad="38100" dist="35921" dir="2700000" algn="ctr" rotWithShape="0">
              <a:schemeClr val="bg2">
                <a:alpha val="99962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90000"/>
              </a:lnSpc>
              <a:defRPr/>
            </a:pPr>
            <a:r>
              <a:rPr kumimoji="0" lang="en-US" altLang="ja-JP" sz="2800" dirty="0">
                <a:solidFill>
                  <a:schemeClr val="tx2"/>
                </a:solidFill>
              </a:rPr>
              <a:t>PRTAB: </a:t>
            </a:r>
            <a:r>
              <a:rPr kumimoji="0" lang="ja-JP" altLang="en-US" sz="2800">
                <a:solidFill>
                  <a:schemeClr val="tx2"/>
                </a:solidFill>
              </a:rPr>
              <a:t>天体情報（座標、天体</a:t>
            </a:r>
            <a:r>
              <a:rPr kumimoji="0" lang="en-US" altLang="ja-JP" sz="2800" dirty="0">
                <a:solidFill>
                  <a:schemeClr val="tx2"/>
                </a:solidFill>
              </a:rPr>
              <a:t>ID)</a:t>
            </a:r>
            <a:r>
              <a:rPr kumimoji="0" lang="ja-JP" altLang="en-US" sz="2800">
                <a:solidFill>
                  <a:schemeClr val="tx2"/>
                </a:solidFill>
              </a:rPr>
              <a:t>の確認</a:t>
            </a:r>
            <a:r>
              <a:rPr kumimoji="0" lang="en-US" altLang="ja-JP" sz="2800" dirty="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25605" name="Rectangle 5">
            <a:extLst>
              <a:ext uri="{FF2B5EF4-FFF2-40B4-BE49-F238E27FC236}">
                <a16:creationId xmlns:a16="http://schemas.microsoft.com/office/drawing/2014/main" id="{1076E398-9B14-2941-8025-AC7644AE8B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4592638"/>
            <a:ext cx="8534400" cy="1447800"/>
          </a:xfrm>
          <a:prstGeom prst="rect">
            <a:avLst/>
          </a:prstGeom>
          <a:noFill/>
          <a:ln>
            <a:noFill/>
          </a:ln>
          <a:effectLst>
            <a:outerShdw blurRad="38100" dist="35921" dir="2700000" algn="ctr" rotWithShape="0">
              <a:schemeClr val="bg2">
                <a:alpha val="99962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kumimoji="1"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90000"/>
              </a:lnSpc>
              <a:buClr>
                <a:srgbClr val="FFFF66"/>
              </a:buClr>
              <a:buSzPct val="75000"/>
              <a:buFont typeface="Monotype Sorts" pitchFamily="2" charset="2"/>
              <a:buNone/>
              <a:defRPr/>
            </a:pPr>
            <a:r>
              <a:rPr kumimoji="0" lang="en-US" altLang="ja-JP" sz="2000" dirty="0"/>
              <a:t>task ‘</a:t>
            </a:r>
            <a:r>
              <a:rPr kumimoji="0" lang="en-US" altLang="ja-JP" sz="2000" dirty="0" err="1"/>
              <a:t>prtab</a:t>
            </a:r>
            <a:r>
              <a:rPr kumimoji="0" lang="en-US" altLang="ja-JP" sz="2000" dirty="0"/>
              <a:t>’</a:t>
            </a:r>
          </a:p>
          <a:p>
            <a:pPr eaLnBrk="1" hangingPunct="1">
              <a:lnSpc>
                <a:spcPct val="90000"/>
              </a:lnSpc>
              <a:buClr>
                <a:srgbClr val="FFFF66"/>
              </a:buClr>
              <a:buSzPct val="75000"/>
              <a:buFont typeface="Monotype Sorts" pitchFamily="2" charset="2"/>
              <a:buNone/>
              <a:defRPr/>
            </a:pPr>
            <a:r>
              <a:rPr kumimoji="0" lang="en-US" altLang="ja-JP" sz="2000" dirty="0" err="1"/>
              <a:t>indisk</a:t>
            </a:r>
            <a:r>
              <a:rPr kumimoji="0" lang="en-US" altLang="ja-JP" sz="2000" dirty="0"/>
              <a:t> 1; </a:t>
            </a:r>
            <a:r>
              <a:rPr kumimoji="0" lang="en-US" altLang="ja-JP" sz="2000" dirty="0" err="1"/>
              <a:t>getn</a:t>
            </a:r>
            <a:r>
              <a:rPr kumimoji="0" lang="en-US" altLang="ja-JP" sz="2000" dirty="0"/>
              <a:t> 13; </a:t>
            </a:r>
            <a:r>
              <a:rPr kumimoji="0" lang="en-US" altLang="ja-JP" sz="2000" dirty="0" err="1"/>
              <a:t>inext</a:t>
            </a:r>
            <a:r>
              <a:rPr kumimoji="0" lang="en-US" altLang="ja-JP" sz="2000" dirty="0"/>
              <a:t> ‘SU’; </a:t>
            </a:r>
            <a:r>
              <a:rPr kumimoji="0" lang="en-US" altLang="ja-JP" sz="2000" dirty="0">
                <a:solidFill>
                  <a:schemeClr val="accent2"/>
                </a:solidFill>
              </a:rPr>
              <a:t>in ver</a:t>
            </a:r>
            <a:r>
              <a:rPr kumimoji="0" lang="en-US" altLang="ja-JP" sz="2000" dirty="0"/>
              <a:t>sion 1    (source[SU] table version)</a:t>
            </a:r>
          </a:p>
          <a:p>
            <a:pPr eaLnBrk="1" hangingPunct="1">
              <a:lnSpc>
                <a:spcPct val="90000"/>
              </a:lnSpc>
              <a:buClr>
                <a:srgbClr val="FFFF66"/>
              </a:buClr>
              <a:buSzPct val="75000"/>
              <a:buFont typeface="Monotype Sorts" pitchFamily="2" charset="2"/>
              <a:buNone/>
              <a:defRPr/>
            </a:pPr>
            <a:r>
              <a:rPr kumimoji="0" lang="en-US" altLang="ja-JP" sz="2000" dirty="0" err="1"/>
              <a:t>docrt</a:t>
            </a:r>
            <a:r>
              <a:rPr kumimoji="0" lang="en-US" altLang="ja-JP" sz="2000" dirty="0"/>
              <a:t>=-1; outprint‘OUT:r05084b/r05084b.SOURCE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5EE84171-38D6-9A45-BC70-5A57E9322AA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1524000"/>
            <a:ext cx="8686800" cy="533400"/>
          </a:xfrm>
        </p:spPr>
        <p:txBody>
          <a:bodyPr/>
          <a:lstStyle/>
          <a:p>
            <a:pPr eaLnBrk="1" hangingPunct="1">
              <a:defRPr/>
            </a:pPr>
            <a:r>
              <a:rPr kumimoji="0" lang="en-US" altLang="ja-JP" sz="2800" dirty="0"/>
              <a:t>VERA FITS</a:t>
            </a:r>
            <a:r>
              <a:rPr kumimoji="0" lang="ja-JP" altLang="en-US" sz="2800"/>
              <a:t>データの提供は観測１カ月（</a:t>
            </a:r>
            <a:r>
              <a:rPr kumimoji="0" lang="en-US" altLang="ja-JP" sz="2800" dirty="0"/>
              <a:t>〜</a:t>
            </a:r>
            <a:r>
              <a:rPr kumimoji="0" lang="ja-JP" altLang="en-US" sz="2800"/>
              <a:t>数カ月）後</a:t>
            </a:r>
            <a:endParaRPr kumimoji="0" lang="en-US" altLang="ja-JP" sz="3600" dirty="0"/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85A9E0EA-3FE7-AB45-8AA4-14D5867E50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9388" y="2349500"/>
            <a:ext cx="8929687" cy="1828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kumimoji="0" lang="ja-JP" altLang="en-US" sz="2000"/>
              <a:t>信号記録メディア</a:t>
            </a:r>
            <a:r>
              <a:rPr kumimoji="0" lang="en-US" altLang="ja-JP" sz="2000" dirty="0"/>
              <a:t>(OCTSDISK</a:t>
            </a:r>
            <a:r>
              <a:rPr kumimoji="0" lang="ja-JP" altLang="en-US" sz="2000"/>
              <a:t>の</a:t>
            </a:r>
            <a:r>
              <a:rPr kumimoji="0" lang="en-US" altLang="ja-JP" sz="2000" dirty="0"/>
              <a:t>storage module</a:t>
            </a:r>
            <a:r>
              <a:rPr kumimoji="0" lang="ja-JP" altLang="en-US" sz="2000"/>
              <a:t>）の水沢への輸送</a:t>
            </a:r>
            <a:r>
              <a:rPr kumimoji="0" lang="en-US" altLang="ja-JP" sz="2000" dirty="0"/>
              <a:t>: 1~2</a:t>
            </a:r>
            <a:r>
              <a:rPr kumimoji="0" lang="ja-JP" altLang="en-US" sz="2000"/>
              <a:t>週間</a:t>
            </a:r>
            <a:endParaRPr kumimoji="0" lang="en-US" altLang="ja-JP" sz="2000" dirty="0"/>
          </a:p>
          <a:p>
            <a:pPr eaLnBrk="1" hangingPunct="1">
              <a:lnSpc>
                <a:spcPct val="90000"/>
              </a:lnSpc>
              <a:defRPr/>
            </a:pPr>
            <a:r>
              <a:rPr kumimoji="0" lang="en-US" altLang="ja-JP" sz="2000" dirty="0"/>
              <a:t>Disk buffer</a:t>
            </a:r>
            <a:r>
              <a:rPr kumimoji="0" lang="ja-JP" altLang="en-US" sz="2000"/>
              <a:t>へのコピー：　</a:t>
            </a:r>
            <a:r>
              <a:rPr kumimoji="0" lang="en-US" altLang="ja-JP" sz="2000" dirty="0"/>
              <a:t>1~2</a:t>
            </a:r>
            <a:r>
              <a:rPr kumimoji="0" lang="ja-JP" altLang="en-US" sz="2000"/>
              <a:t>週間（順番待ち）</a:t>
            </a:r>
            <a:endParaRPr kumimoji="0" lang="en-US" altLang="ja-JP" sz="2000" dirty="0"/>
          </a:p>
          <a:p>
            <a:pPr eaLnBrk="1" hangingPunct="1">
              <a:lnSpc>
                <a:spcPct val="90000"/>
              </a:lnSpc>
              <a:defRPr/>
            </a:pPr>
            <a:r>
              <a:rPr kumimoji="0" lang="en-US" altLang="ja-JP" sz="2000" dirty="0"/>
              <a:t>EOP</a:t>
            </a:r>
            <a:r>
              <a:rPr kumimoji="0" lang="ja-JP" altLang="en-US" sz="2000"/>
              <a:t>データ、較正データ</a:t>
            </a:r>
            <a:r>
              <a:rPr kumimoji="0" lang="ja-JP" altLang="en-US" sz="1400"/>
              <a:t>（特に遅延再追尾解を得る為の</a:t>
            </a:r>
            <a:r>
              <a:rPr kumimoji="0" lang="en-US" altLang="ja-JP" sz="1400" dirty="0"/>
              <a:t>GPS</a:t>
            </a:r>
            <a:r>
              <a:rPr kumimoji="0" lang="ja-JP" altLang="en-US" sz="1400"/>
              <a:t>／気象データ）</a:t>
            </a:r>
            <a:r>
              <a:rPr kumimoji="0" lang="ja-JP" altLang="en-US" sz="2000"/>
              <a:t>待ち：</a:t>
            </a:r>
            <a:r>
              <a:rPr kumimoji="0" lang="en-US" altLang="ja-JP" sz="2000" dirty="0"/>
              <a:t> 3~4</a:t>
            </a:r>
            <a:r>
              <a:rPr kumimoji="0" lang="ja-JP" altLang="en-US" sz="2000"/>
              <a:t>週間</a:t>
            </a:r>
            <a:endParaRPr kumimoji="0" lang="en-US" altLang="ja-JP" sz="2000" dirty="0"/>
          </a:p>
          <a:p>
            <a:pPr eaLnBrk="1" hangingPunct="1">
              <a:lnSpc>
                <a:spcPct val="90000"/>
              </a:lnSpc>
              <a:defRPr/>
            </a:pPr>
            <a:endParaRPr kumimoji="0" lang="en-US" altLang="ja-JP" sz="2000" dirty="0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B70DC1B3-DF54-064D-BA1B-9E35406243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650" y="3554413"/>
            <a:ext cx="7993063" cy="1828800"/>
          </a:xfrm>
          <a:prstGeom prst="rect">
            <a:avLst/>
          </a:prstGeom>
          <a:noFill/>
          <a:ln>
            <a:noFill/>
          </a:ln>
          <a:effectLst>
            <a:outerShdw blurRad="38100" dist="35921" dir="2700000" algn="ctr" rotWithShape="0">
              <a:schemeClr val="bg2">
                <a:alpha val="99962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fontAlgn="base">
              <a:spcBef>
                <a:spcPct val="0"/>
              </a:spcBef>
              <a:spcAft>
                <a:spcPct val="0"/>
              </a:spcAft>
              <a:buClr>
                <a:srgbClr val="FFFF66"/>
              </a:buClr>
              <a:buSzPct val="75000"/>
              <a:buFont typeface="Monotype Sorts" pitchFamily="2" charset="2"/>
              <a:buChar char="/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0"/>
              </a:spcBef>
              <a:spcAft>
                <a:spcPct val="0"/>
              </a:spcAft>
              <a:buClr>
                <a:srgbClr val="FF6666"/>
              </a:buClr>
              <a:buSzPct val="75000"/>
              <a:buFont typeface="Monotype Sorts" pitchFamily="2" charset="2"/>
              <a:buChar char="/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fontAlgn="base">
              <a:spcBef>
                <a:spcPct val="0"/>
              </a:spcBef>
              <a:spcAft>
                <a:spcPct val="0"/>
              </a:spcAft>
              <a:buClr>
                <a:srgbClr val="66CCFF"/>
              </a:buClr>
              <a:buSzPct val="75000"/>
              <a:buFont typeface="Monotype Sorts" pitchFamily="2" charset="2"/>
              <a:buChar char="/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fontAlgn="base">
              <a:spcBef>
                <a:spcPct val="0"/>
              </a:spcBef>
              <a:spcAft>
                <a:spcPct val="0"/>
              </a:spcAft>
              <a:buClr>
                <a:srgbClr val="80FF00"/>
              </a:buClr>
              <a:buSzPct val="75000"/>
              <a:buFont typeface="Monotype Sorts" pitchFamily="2" charset="2"/>
              <a:buChar char="/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fontAlgn="base">
              <a:spcBef>
                <a:spcPct val="0"/>
              </a:spcBef>
              <a:spcAft>
                <a:spcPct val="0"/>
              </a:spcAft>
              <a:buClr>
                <a:srgbClr val="FFCC66"/>
              </a:buClr>
              <a:buSzPct val="75000"/>
              <a:buFont typeface="Monotype Sorts" pitchFamily="2" charset="2"/>
              <a:buChar char="/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0"/>
              </a:spcBef>
              <a:spcAft>
                <a:spcPct val="0"/>
              </a:spcAft>
              <a:buClr>
                <a:srgbClr val="FFCC66"/>
              </a:buClr>
              <a:buSzPct val="75000"/>
              <a:buFont typeface="Monotype Sorts" pitchFamily="-109" charset="2"/>
              <a:buChar char="/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0"/>
              </a:spcBef>
              <a:spcAft>
                <a:spcPct val="0"/>
              </a:spcAft>
              <a:buClr>
                <a:srgbClr val="FFCC66"/>
              </a:buClr>
              <a:buSzPct val="75000"/>
              <a:buFont typeface="Monotype Sorts" pitchFamily="-109" charset="2"/>
              <a:buChar char="/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0"/>
              </a:spcBef>
              <a:spcAft>
                <a:spcPct val="0"/>
              </a:spcAft>
              <a:buClr>
                <a:srgbClr val="FFCC66"/>
              </a:buClr>
              <a:buSzPct val="75000"/>
              <a:buFont typeface="Monotype Sorts" pitchFamily="-109" charset="2"/>
              <a:buChar char="/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0"/>
              </a:spcBef>
              <a:spcAft>
                <a:spcPct val="0"/>
              </a:spcAft>
              <a:buClr>
                <a:srgbClr val="FFCC66"/>
              </a:buClr>
              <a:buSzPct val="75000"/>
              <a:buFont typeface="Monotype Sorts" pitchFamily="-109" charset="2"/>
              <a:buChar char="/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ctr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800" kern="0" dirty="0"/>
              <a:t>FITS</a:t>
            </a:r>
            <a:r>
              <a:rPr kumimoji="0" lang="ja-JP" altLang="en-US" sz="2800" kern="0"/>
              <a:t>データリリース後は速攻で内容確認！</a:t>
            </a:r>
            <a:endParaRPr kumimoji="0" lang="en-US" altLang="ja-JP" sz="3600" kern="0" dirty="0"/>
          </a:p>
          <a:p>
            <a:pPr marL="0" indent="0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endParaRPr kumimoji="0" lang="en-US" altLang="ja-JP" sz="2000" kern="0" dirty="0"/>
          </a:p>
          <a:p>
            <a:pPr eaLnBrk="1" hangingPunct="1">
              <a:lnSpc>
                <a:spcPct val="90000"/>
              </a:lnSpc>
              <a:defRPr/>
            </a:pPr>
            <a:r>
              <a:rPr kumimoji="0" lang="ja-JP" altLang="en-US" sz="2000" kern="0"/>
              <a:t>相関処理パラメータ（天体座標、局位置）を変更した際処理が必要か</a:t>
            </a:r>
            <a:endParaRPr kumimoji="0" lang="en-US" altLang="ja-JP" sz="2000" kern="0" dirty="0"/>
          </a:p>
          <a:p>
            <a:pPr eaLnBrk="1" hangingPunct="1">
              <a:lnSpc>
                <a:spcPct val="90000"/>
              </a:lnSpc>
              <a:defRPr/>
            </a:pPr>
            <a:r>
              <a:rPr kumimoji="0" lang="ja-JP" altLang="en-US" sz="2000" kern="0"/>
              <a:t>信号記録メディアのリサイクル直前のはず</a:t>
            </a:r>
            <a:endParaRPr kumimoji="0" lang="en-US" altLang="ja-JP" sz="2000" kern="0" dirty="0"/>
          </a:p>
          <a:p>
            <a:pPr eaLnBrk="1" hangingPunct="1">
              <a:lnSpc>
                <a:spcPct val="90000"/>
              </a:lnSpc>
              <a:defRPr/>
            </a:pPr>
            <a:r>
              <a:rPr kumimoji="0" lang="ja-JP" altLang="en-US" sz="2000" kern="0"/>
              <a:t>事故による</a:t>
            </a:r>
            <a:r>
              <a:rPr kumimoji="0" lang="en-US" altLang="ja-JP" sz="2000" kern="0" dirty="0"/>
              <a:t>disk buffer</a:t>
            </a:r>
            <a:r>
              <a:rPr kumimoji="0" lang="ja-JP" altLang="en-US" sz="2000" kern="0"/>
              <a:t>上のデータが消滅したこともある</a:t>
            </a:r>
            <a:endParaRPr kumimoji="0" lang="en-US" altLang="ja-JP" sz="2000" kern="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591EFCDD-3661-3D4D-8E27-76EC840BD7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1371600"/>
            <a:ext cx="8686800" cy="1143000"/>
          </a:xfrm>
        </p:spPr>
        <p:txBody>
          <a:bodyPr/>
          <a:lstStyle/>
          <a:p>
            <a:pPr eaLnBrk="1" hangingPunct="1">
              <a:defRPr/>
            </a:pPr>
            <a:r>
              <a:rPr kumimoji="0" lang="ja-JP" altLang="en-US"/>
              <a:t>データ表示</a:t>
            </a:r>
            <a:endParaRPr kumimoji="0" lang="en-US" altLang="ja-JP"/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8940916B-B043-7A46-ABF7-6058F469D7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2362200"/>
            <a:ext cx="8763000" cy="3733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Monotype Sorts" charset="0"/>
              <a:buChar char="/"/>
              <a:defRPr/>
            </a:pPr>
            <a:r>
              <a:rPr kumimoji="0" lang="en-US" altLang="ja-JP" sz="2800" dirty="0"/>
              <a:t>POSSM (frequency/velocity -- amplitude/phase)</a:t>
            </a:r>
          </a:p>
          <a:p>
            <a:pPr eaLnBrk="1" hangingPunct="1">
              <a:lnSpc>
                <a:spcPct val="90000"/>
              </a:lnSpc>
              <a:buFont typeface="Monotype Sorts" charset="0"/>
              <a:buChar char="/"/>
              <a:defRPr/>
            </a:pPr>
            <a:r>
              <a:rPr kumimoji="0" lang="en-US" altLang="ja-JP" sz="2800" dirty="0"/>
              <a:t>VPLOT (time -- amplitude/phase, etc.)</a:t>
            </a:r>
          </a:p>
          <a:p>
            <a:pPr eaLnBrk="1" hangingPunct="1">
              <a:lnSpc>
                <a:spcPct val="90000"/>
              </a:lnSpc>
              <a:buFont typeface="Monotype Sorts" charset="0"/>
              <a:buChar char="/"/>
              <a:defRPr/>
            </a:pPr>
            <a:r>
              <a:rPr kumimoji="0" lang="en-US" altLang="ja-JP" sz="2800" dirty="0"/>
              <a:t>UVPLT (</a:t>
            </a:r>
            <a:r>
              <a:rPr kumimoji="0" lang="en-US" altLang="ja-JP" sz="2800" dirty="0" err="1">
                <a:solidFill>
                  <a:srgbClr val="0000FF"/>
                </a:solidFill>
              </a:rPr>
              <a:t>u,v,w</a:t>
            </a:r>
            <a:r>
              <a:rPr kumimoji="0" lang="en-US" altLang="ja-JP" sz="2800" dirty="0"/>
              <a:t>, amplitude/phase)</a:t>
            </a:r>
          </a:p>
          <a:p>
            <a:pPr eaLnBrk="1" hangingPunct="1">
              <a:lnSpc>
                <a:spcPct val="90000"/>
              </a:lnSpc>
              <a:buFont typeface="Monotype Sorts" charset="0"/>
              <a:buChar char="/"/>
              <a:defRPr/>
            </a:pPr>
            <a:endParaRPr kumimoji="0" lang="en-US" altLang="ja-JP" sz="2800" dirty="0"/>
          </a:p>
          <a:p>
            <a:pPr eaLnBrk="1" hangingPunct="1">
              <a:lnSpc>
                <a:spcPct val="90000"/>
              </a:lnSpc>
              <a:buFont typeface="Monotype Sorts" charset="0"/>
              <a:buChar char="/"/>
              <a:defRPr/>
            </a:pPr>
            <a:r>
              <a:rPr kumimoji="0" lang="en-US" altLang="ja-JP" sz="2800" dirty="0"/>
              <a:t>LWPLA </a:t>
            </a:r>
            <a:r>
              <a:rPr kumimoji="0" lang="en-US" altLang="ja-JP" sz="2400" dirty="0"/>
              <a:t>(Output from PL plots to PostScript files)</a:t>
            </a:r>
          </a:p>
          <a:p>
            <a:pPr eaLnBrk="1" hangingPunct="1">
              <a:lnSpc>
                <a:spcPct val="90000"/>
              </a:lnSpc>
              <a:buFont typeface="Monotype Sorts" charset="0"/>
              <a:buChar char="/"/>
              <a:defRPr/>
            </a:pPr>
            <a:r>
              <a:rPr kumimoji="0" lang="en-US" altLang="ja-JP" sz="2800" dirty="0"/>
              <a:t>TKPL (Display a PL plot on a </a:t>
            </a:r>
            <a:r>
              <a:rPr kumimoji="0" lang="en-US" altLang="ja-JP" sz="2800" dirty="0" err="1"/>
              <a:t>Tek</a:t>
            </a:r>
            <a:r>
              <a:rPr kumimoji="0" lang="en-US" altLang="ja-JP" sz="2800" dirty="0"/>
              <a:t> server)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8E86791F-6BF7-EE4F-8A30-2384B93E4FB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4213" y="1628775"/>
            <a:ext cx="7772400" cy="647700"/>
          </a:xfrm>
        </p:spPr>
        <p:txBody>
          <a:bodyPr/>
          <a:lstStyle/>
          <a:p>
            <a:pPr eaLnBrk="1" hangingPunct="1">
              <a:defRPr/>
            </a:pPr>
            <a:r>
              <a:rPr kumimoji="0" lang="en-US" altLang="ja-JP" sz="4000" dirty="0"/>
              <a:t>AIPS</a:t>
            </a:r>
            <a:r>
              <a:rPr kumimoji="0" lang="ja-JP" altLang="en-US" sz="4000"/>
              <a:t>講習会参加条件</a:t>
            </a:r>
            <a:endParaRPr kumimoji="0" lang="en-US" altLang="ja-JP" sz="4000" dirty="0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C233654D-16F5-4642-9255-4ECEE15168D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755650" y="2420938"/>
            <a:ext cx="8235950" cy="3598862"/>
          </a:xfrm>
        </p:spPr>
        <p:txBody>
          <a:bodyPr/>
          <a:lstStyle/>
          <a:p>
            <a:pPr marL="457200" indent="-457200" algn="l" eaLnBrk="1" hangingPunct="1">
              <a:buFont typeface="Arial" panose="020B0604020202020204" pitchFamily="34" charset="0"/>
              <a:buChar char="•"/>
              <a:defRPr/>
            </a:pPr>
            <a:r>
              <a:rPr kumimoji="0" lang="en-US" altLang="ja-JP" sz="2400" dirty="0"/>
              <a:t>AIPS </a:t>
            </a:r>
            <a:r>
              <a:rPr kumimoji="0" lang="ja-JP" altLang="en-US" sz="2400"/>
              <a:t>のインストール</a:t>
            </a:r>
            <a:r>
              <a:rPr kumimoji="0" lang="en-US" altLang="ja-JP" sz="2400" dirty="0"/>
              <a:t> (31DEC14 </a:t>
            </a:r>
            <a:r>
              <a:rPr kumimoji="0" lang="ja-JP" altLang="en-US" sz="2400"/>
              <a:t>以降のバージョン</a:t>
            </a:r>
            <a:r>
              <a:rPr kumimoji="0" lang="en-US" altLang="ja-JP" sz="2400" dirty="0"/>
              <a:t>) </a:t>
            </a:r>
          </a:p>
          <a:p>
            <a:pPr marL="457200" indent="-457200" algn="l" eaLnBrk="1" hangingPunct="1">
              <a:buFont typeface="Arial" panose="020B0604020202020204" pitchFamily="34" charset="0"/>
              <a:buChar char="•"/>
              <a:defRPr/>
            </a:pPr>
            <a:r>
              <a:rPr kumimoji="0" lang="en-US" altLang="ja-JP" sz="2400" dirty="0" err="1"/>
              <a:t>ParselTongue</a:t>
            </a:r>
            <a:r>
              <a:rPr kumimoji="0" lang="en-US" altLang="ja-JP" sz="2400" dirty="0"/>
              <a:t> </a:t>
            </a:r>
            <a:r>
              <a:rPr kumimoji="0" lang="ja-JP" altLang="en-US" sz="2400"/>
              <a:t>のインストール</a:t>
            </a:r>
            <a:r>
              <a:rPr kumimoji="0" lang="en-US" altLang="ja-JP" sz="2400" dirty="0"/>
              <a:t> (</a:t>
            </a:r>
            <a:r>
              <a:rPr kumimoji="0" lang="ja-JP" altLang="en-US" sz="2400"/>
              <a:t>パイプライン処理）</a:t>
            </a:r>
            <a:endParaRPr kumimoji="0" lang="en-US" altLang="ja-JP" sz="2400" dirty="0"/>
          </a:p>
          <a:p>
            <a:pPr marL="457200" indent="-457200" algn="l" eaLnBrk="1" hangingPunct="1">
              <a:buFont typeface="Arial" panose="020B0604020202020204" pitchFamily="34" charset="0"/>
              <a:buChar char="•"/>
              <a:defRPr/>
            </a:pPr>
            <a:r>
              <a:rPr kumimoji="0" lang="ja-JP" altLang="en-US" sz="2400"/>
              <a:t>テキストエディタ</a:t>
            </a:r>
            <a:r>
              <a:rPr kumimoji="0" lang="en-US" altLang="ja-JP" sz="2400" dirty="0"/>
              <a:t> (vi </a:t>
            </a:r>
            <a:r>
              <a:rPr kumimoji="0" lang="ja-JP" altLang="en-US" sz="2400"/>
              <a:t>等）</a:t>
            </a:r>
            <a:endParaRPr kumimoji="0" lang="en-US" altLang="ja-JP" sz="2400" dirty="0"/>
          </a:p>
          <a:p>
            <a:pPr marL="457200" indent="-457200" algn="l" eaLnBrk="1" hangingPunct="1">
              <a:buFont typeface="Arial" panose="020B0604020202020204" pitchFamily="34" charset="0"/>
              <a:buChar char="•"/>
              <a:defRPr/>
            </a:pPr>
            <a:r>
              <a:rPr kumimoji="0" lang="ja-JP" altLang="en-US" sz="2400"/>
              <a:t>使用データ：</a:t>
            </a:r>
            <a:r>
              <a:rPr kumimoji="0" lang="en-US" altLang="ja-JP" sz="2400" dirty="0"/>
              <a:t> VERA</a:t>
            </a:r>
            <a:r>
              <a:rPr kumimoji="0" lang="ja-JP" altLang="en-US" sz="2400"/>
              <a:t>観測で取得したアストロメトリ用データ</a:t>
            </a:r>
            <a:endParaRPr kumimoji="0" lang="en-US" altLang="ja-JP" sz="2000" dirty="0"/>
          </a:p>
          <a:p>
            <a:pPr marL="1200150" lvl="1" indent="-457200" eaLnBrk="1" hangingPunct="1">
              <a:defRPr/>
            </a:pPr>
            <a:r>
              <a:rPr kumimoji="0" lang="en-US" altLang="ja-JP" sz="2000" dirty="0">
                <a:solidFill>
                  <a:srgbClr val="81FFFF"/>
                </a:solidFill>
              </a:rPr>
              <a:t>IRAS 16293-2422 H</a:t>
            </a:r>
            <a:r>
              <a:rPr kumimoji="0" lang="en-US" altLang="ja-JP" sz="2000" baseline="-25000" dirty="0">
                <a:solidFill>
                  <a:srgbClr val="81FFFF"/>
                </a:solidFill>
              </a:rPr>
              <a:t>2</a:t>
            </a:r>
            <a:r>
              <a:rPr kumimoji="0" lang="en-US" altLang="ja-JP" sz="2000" dirty="0">
                <a:solidFill>
                  <a:srgbClr val="81FFFF"/>
                </a:solidFill>
              </a:rPr>
              <a:t>O masers &amp; J1625-25</a:t>
            </a:r>
          </a:p>
          <a:p>
            <a:pPr marL="1200150" lvl="1" indent="-457200" eaLnBrk="1" hangingPunct="1">
              <a:defRPr/>
            </a:pPr>
            <a:r>
              <a:rPr kumimoji="0" lang="en-US" altLang="ja-JP" sz="2000" dirty="0">
                <a:solidFill>
                  <a:srgbClr val="81FFFF"/>
                </a:solidFill>
              </a:rPr>
              <a:t>R Cas </a:t>
            </a:r>
            <a:r>
              <a:rPr kumimoji="0" lang="en-US" altLang="ja-JP" sz="2000" dirty="0" err="1">
                <a:solidFill>
                  <a:srgbClr val="81FFFF"/>
                </a:solidFill>
              </a:rPr>
              <a:t>SiO</a:t>
            </a:r>
            <a:r>
              <a:rPr kumimoji="0" lang="en-US" altLang="ja-JP" sz="2000" dirty="0">
                <a:solidFill>
                  <a:srgbClr val="81FFFF"/>
                </a:solidFill>
              </a:rPr>
              <a:t> masers &amp; J0006+ J0006+50</a:t>
            </a:r>
          </a:p>
          <a:p>
            <a:pPr marL="1200150" lvl="1" indent="-457200" eaLnBrk="1" hangingPunct="1">
              <a:defRPr/>
            </a:pPr>
            <a:r>
              <a:rPr kumimoji="0" lang="ja-JP" altLang="en-US" sz="2000">
                <a:solidFill>
                  <a:srgbClr val="81FFFF"/>
                </a:solidFill>
              </a:rPr>
              <a:t>付属データも同時に取得しておくこと</a:t>
            </a:r>
            <a:endParaRPr kumimoji="0" lang="en-US" altLang="ja-JP" sz="2000" dirty="0">
              <a:solidFill>
                <a:srgbClr val="81FFFF"/>
              </a:solidFill>
            </a:endParaRPr>
          </a:p>
          <a:p>
            <a:pPr marL="342900" indent="-342900" algn="l" eaLnBrk="1" hangingPunct="1">
              <a:buFont typeface="Arial" panose="020B0604020202020204" pitchFamily="34" charset="0"/>
              <a:buChar char="•"/>
              <a:defRPr/>
            </a:pPr>
            <a:r>
              <a:rPr kumimoji="0" lang="ja-JP" altLang="en-US" sz="2400"/>
              <a:t>参考文献</a:t>
            </a:r>
            <a:r>
              <a:rPr kumimoji="0" lang="en-US" altLang="ja-JP" sz="2400" dirty="0"/>
              <a:t>  </a:t>
            </a:r>
            <a:r>
              <a:rPr kumimoji="0" lang="ja-JP" altLang="en-US" sz="2400"/>
              <a:t>このスライドは手順のみ説明</a:t>
            </a:r>
            <a:endParaRPr kumimoji="0" lang="en-US" altLang="ja-JP" sz="2400" dirty="0"/>
          </a:p>
          <a:p>
            <a:pPr marL="1085850" lvl="1" indent="-342900" eaLnBrk="1" hangingPunct="1">
              <a:buFont typeface="Arial" panose="020B0604020202020204" pitchFamily="34" charset="0"/>
              <a:buChar char="•"/>
              <a:defRPr/>
            </a:pPr>
            <a:r>
              <a:rPr kumimoji="0" lang="en-US" altLang="ja-JP" sz="2400" dirty="0"/>
              <a:t>AIPS-practice-</a:t>
            </a:r>
            <a:r>
              <a:rPr kumimoji="0" lang="en-US" altLang="ja-JP" sz="2400" dirty="0" err="1"/>
              <a:t>YYYYmmm.pptx</a:t>
            </a:r>
            <a:r>
              <a:rPr kumimoji="0" lang="en-US" altLang="ja-JP" sz="2400" dirty="0"/>
              <a:t> (</a:t>
            </a:r>
            <a:r>
              <a:rPr kumimoji="0" lang="ja-JP" altLang="en-US" sz="2400"/>
              <a:t>このファイル）</a:t>
            </a:r>
            <a:endParaRPr kumimoji="0" lang="en-US" altLang="ja-JP" sz="2400" dirty="0"/>
          </a:p>
          <a:p>
            <a:pPr marL="1085850" lvl="1" indent="-342900" eaLnBrk="1" hangingPunct="1">
              <a:buFont typeface="Arial" panose="020B0604020202020204" pitchFamily="34" charset="0"/>
              <a:buChar char="•"/>
              <a:defRPr/>
            </a:pPr>
            <a:r>
              <a:rPr kumimoji="0" lang="en-US" altLang="ja-JP" sz="2400" dirty="0"/>
              <a:t>VERA-AIPS-</a:t>
            </a:r>
            <a:r>
              <a:rPr kumimoji="0" lang="en-US" altLang="ja-JP" sz="2400" dirty="0" err="1"/>
              <a:t>analysis.pdf</a:t>
            </a:r>
            <a:r>
              <a:rPr kumimoji="0" lang="en-US" altLang="ja-JP" sz="2400" dirty="0"/>
              <a:t> (</a:t>
            </a:r>
            <a:r>
              <a:rPr kumimoji="0" lang="ja-JP" altLang="en-US" sz="2400"/>
              <a:t>データ処理流れ図付き）</a:t>
            </a:r>
            <a:endParaRPr kumimoji="0" lang="en-US" altLang="ja-JP" sz="24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97BA38A0-297B-0C41-A6B5-BB22A097E0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1371600"/>
            <a:ext cx="8686800" cy="990600"/>
          </a:xfrm>
        </p:spPr>
        <p:txBody>
          <a:bodyPr/>
          <a:lstStyle/>
          <a:p>
            <a:pPr eaLnBrk="1" hangingPunct="1">
              <a:defRPr/>
            </a:pPr>
            <a:r>
              <a:rPr kumimoji="0" lang="en-US" altLang="ja-JP"/>
              <a:t>POSSM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1DA6F4AD-0B7E-6845-AC1C-3293C5F8AC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2133600"/>
            <a:ext cx="8763000" cy="3733800"/>
          </a:xfrm>
        </p:spPr>
        <p:txBody>
          <a:bodyPr/>
          <a:lstStyle/>
          <a:p>
            <a:pPr eaLnBrk="1" hangingPunct="1">
              <a:buFont typeface="Monotype Sorts" pitchFamily="2" charset="2"/>
              <a:buNone/>
              <a:defRPr/>
            </a:pPr>
            <a:r>
              <a:rPr kumimoji="0" lang="en-US" altLang="ja-JP" sz="2000"/>
              <a:t>task ‘possm’</a:t>
            </a:r>
          </a:p>
          <a:p>
            <a:pPr eaLnBrk="1" hangingPunct="1">
              <a:buFont typeface="Monotype Sorts" pitchFamily="2" charset="2"/>
              <a:buNone/>
              <a:defRPr/>
            </a:pPr>
            <a:r>
              <a:rPr kumimoji="0" lang="en-US" altLang="ja-JP" sz="2000"/>
              <a:t>indisk 1;getn 13; source ‘ ‘</a:t>
            </a:r>
            <a:r>
              <a:rPr kumimoji="0" lang="ja-JP" altLang="en-US" sz="2000"/>
              <a:t>　</a:t>
            </a:r>
            <a:r>
              <a:rPr kumimoji="0" lang="en-US" altLang="ja-JP" sz="2000"/>
              <a:t>(selecting all sources); </a:t>
            </a:r>
          </a:p>
          <a:p>
            <a:pPr eaLnBrk="1" hangingPunct="1">
              <a:buFont typeface="Monotype Sorts" pitchFamily="2" charset="2"/>
              <a:buNone/>
              <a:defRPr/>
            </a:pPr>
            <a:r>
              <a:rPr kumimoji="0" lang="en-US" altLang="ja-JP" sz="2000"/>
              <a:t>timer [d hh mm ss d hh mm ss] (d=0,1,…)</a:t>
            </a:r>
          </a:p>
          <a:p>
            <a:pPr eaLnBrk="1" hangingPunct="1">
              <a:buFont typeface="Monotype Sorts" pitchFamily="2" charset="2"/>
              <a:buNone/>
              <a:defRPr/>
            </a:pPr>
            <a:r>
              <a:rPr kumimoji="0" lang="en-US" altLang="ja-JP" sz="2000"/>
              <a:t>stokes ‘ ‘; bif 1; eif 14; bchan 1; echan 0; </a:t>
            </a:r>
          </a:p>
          <a:p>
            <a:pPr eaLnBrk="1" hangingPunct="1">
              <a:buFont typeface="Monotype Sorts" pitchFamily="2" charset="2"/>
              <a:buNone/>
              <a:defRPr/>
            </a:pPr>
            <a:r>
              <a:rPr kumimoji="0" lang="en-US" altLang="ja-JP" sz="2000"/>
              <a:t>antenna 0; baseline 0; codetype ‘a&amp;p’ </a:t>
            </a:r>
          </a:p>
          <a:p>
            <a:pPr eaLnBrk="1" hangingPunct="1">
              <a:buFont typeface="Monotype Sorts" pitchFamily="2" charset="2"/>
              <a:buNone/>
              <a:defRPr/>
            </a:pPr>
            <a:r>
              <a:rPr kumimoji="0" lang="en-US" altLang="ja-JP" sz="2000">
                <a:solidFill>
                  <a:schemeClr val="accent2"/>
                </a:solidFill>
              </a:rPr>
              <a:t>do cal</a:t>
            </a:r>
            <a:r>
              <a:rPr kumimoji="0" lang="en-US" altLang="ja-JP" sz="2000"/>
              <a:t>ibration=1; gainuse 1; flagver 0; doband=-1</a:t>
            </a:r>
          </a:p>
          <a:p>
            <a:pPr eaLnBrk="1" hangingPunct="1">
              <a:buFont typeface="Monotype Sorts" pitchFamily="2" charset="2"/>
              <a:buNone/>
              <a:defRPr/>
            </a:pPr>
            <a:r>
              <a:rPr kumimoji="0" lang="en-US" altLang="ja-JP" sz="2000"/>
              <a:t>		aparm 1  0  0  0  0  0  0  0  1  0; </a:t>
            </a:r>
            <a:r>
              <a:rPr kumimoji="0" lang="en-US" altLang="ja-JP" sz="2000" u="sng"/>
              <a:t>(for cross-power spectra)</a:t>
            </a:r>
            <a:endParaRPr kumimoji="0" lang="en-US" altLang="ja-JP" sz="2000"/>
          </a:p>
          <a:p>
            <a:pPr eaLnBrk="1" hangingPunct="1">
              <a:buFont typeface="Monotype Sorts" pitchFamily="2" charset="2"/>
              <a:buNone/>
              <a:defRPr/>
            </a:pPr>
            <a:r>
              <a:rPr kumimoji="0" lang="en-US" altLang="ja-JP" sz="2000"/>
              <a:t>		aparm(8) 1; 	</a:t>
            </a:r>
            <a:r>
              <a:rPr kumimoji="0" lang="en-US" altLang="ja-JP" sz="2000" u="sng"/>
              <a:t>(for total-power spectra)</a:t>
            </a:r>
            <a:endParaRPr kumimoji="0" lang="en-US" altLang="ja-JP" sz="2000" u="sng">
              <a:solidFill>
                <a:schemeClr val="accent2"/>
              </a:solidFill>
            </a:endParaRPr>
          </a:p>
          <a:p>
            <a:pPr eaLnBrk="1" hangingPunct="1">
              <a:buFont typeface="Monotype Sorts" pitchFamily="2" charset="2"/>
              <a:buNone/>
              <a:defRPr/>
            </a:pPr>
            <a:r>
              <a:rPr kumimoji="0" lang="en-US" altLang="ja-JP" sz="2000">
                <a:solidFill>
                  <a:schemeClr val="accent2"/>
                </a:solidFill>
              </a:rPr>
              <a:t>sol</a:t>
            </a:r>
            <a:r>
              <a:rPr kumimoji="0" lang="en-US" altLang="ja-JP" sz="2000"/>
              <a:t>otution </a:t>
            </a:r>
            <a:r>
              <a:rPr kumimoji="0" lang="en-US" altLang="ja-JP" sz="2000">
                <a:solidFill>
                  <a:schemeClr val="accent2"/>
                </a:solidFill>
              </a:rPr>
              <a:t>int</a:t>
            </a:r>
            <a:r>
              <a:rPr kumimoji="0" lang="en-US" altLang="ja-JP" sz="2000"/>
              <a:t>erval 6  </a:t>
            </a:r>
            <a:r>
              <a:rPr kumimoji="0" lang="en-US" altLang="ja-JP" sz="2000">
                <a:solidFill>
                  <a:schemeClr val="folHlink"/>
                </a:solidFill>
              </a:rPr>
              <a:t>(~coherence time)</a:t>
            </a:r>
            <a:r>
              <a:rPr kumimoji="0" lang="en-US" altLang="ja-JP" sz="2000"/>
              <a:t>; nplot 4</a:t>
            </a:r>
          </a:p>
          <a:p>
            <a:pPr eaLnBrk="1" hangingPunct="1">
              <a:buFont typeface="Monotype Sorts" pitchFamily="2" charset="2"/>
              <a:buNone/>
              <a:defRPr/>
            </a:pPr>
            <a:r>
              <a:rPr kumimoji="0" lang="en-US" altLang="ja-JP" sz="2000"/>
              <a:t>bparm 0; outfile ‘ ‘ (used when nplot=0)</a:t>
            </a:r>
          </a:p>
          <a:p>
            <a:pPr eaLnBrk="1" hangingPunct="1">
              <a:buFont typeface="Monotype Sorts" pitchFamily="2" charset="2"/>
              <a:buNone/>
              <a:defRPr/>
            </a:pPr>
            <a:r>
              <a:rPr kumimoji="0" lang="en-US" altLang="ja-JP" sz="2000"/>
              <a:t>dotv 1</a:t>
            </a:r>
          </a:p>
          <a:p>
            <a:pPr eaLnBrk="1" hangingPunct="1">
              <a:buFont typeface="Monotype Sorts" pitchFamily="2" charset="2"/>
              <a:buNone/>
              <a:defRPr/>
            </a:pPr>
            <a:r>
              <a:rPr kumimoji="0" lang="en-US" altLang="ja-JP" sz="1800">
                <a:solidFill>
                  <a:srgbClr val="81FFFF"/>
                </a:solidFill>
              </a:rPr>
              <a:t>dotv=-1; (go); outfile ‘[PS file name]’; plver 1;inver 0; go lwpla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6A923591-5B95-4D4B-91CD-919EAD3A5A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1371600"/>
            <a:ext cx="8686800" cy="990600"/>
          </a:xfrm>
        </p:spPr>
        <p:txBody>
          <a:bodyPr/>
          <a:lstStyle/>
          <a:p>
            <a:pPr eaLnBrk="1" hangingPunct="1">
              <a:defRPr/>
            </a:pPr>
            <a:r>
              <a:rPr kumimoji="0" lang="en-US" altLang="ja-JP"/>
              <a:t>VPLOT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1BC41294-5953-D948-8B89-0FFEF0A32B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2209800"/>
            <a:ext cx="8305800" cy="3733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400"/>
              <a:t>task ‘vplot’</a:t>
            </a:r>
          </a:p>
          <a:p>
            <a:pPr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400"/>
              <a:t>indisk 1;getn 13;clr2n</a:t>
            </a:r>
          </a:p>
          <a:p>
            <a:pPr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400"/>
              <a:t>source ‘J2202+42‘ ‘’; timer 0; stokes ‘ ‘; optype ‘ ’ </a:t>
            </a:r>
          </a:p>
          <a:p>
            <a:pPr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400"/>
              <a:t>bif 1; eif 1; bchan 3; echan 61; </a:t>
            </a:r>
          </a:p>
          <a:p>
            <a:pPr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400"/>
              <a:t>antenna 0; baseline 0</a:t>
            </a:r>
          </a:p>
          <a:p>
            <a:pPr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400">
                <a:solidFill>
                  <a:schemeClr val="accent2"/>
                </a:solidFill>
              </a:rPr>
              <a:t>do cal</a:t>
            </a:r>
            <a:r>
              <a:rPr kumimoji="0" lang="en-US" altLang="ja-JP" sz="2400">
                <a:solidFill>
                  <a:schemeClr val="accent1"/>
                </a:solidFill>
              </a:rPr>
              <a:t>ib</a:t>
            </a:r>
            <a:r>
              <a:rPr kumimoji="0" lang="en-US" altLang="ja-JP" sz="2400"/>
              <a:t>ration=1; gainuse 1; flagver 0; doband=-1</a:t>
            </a:r>
          </a:p>
          <a:p>
            <a:pPr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400"/>
              <a:t>aparm 0; aparm (5) 1  </a:t>
            </a:r>
            <a:r>
              <a:rPr kumimoji="0" lang="en-US" altLang="ja-JP" sz="2400">
                <a:solidFill>
                  <a:schemeClr val="folHlink"/>
                </a:solidFill>
              </a:rPr>
              <a:t>(scalar averaging)</a:t>
            </a:r>
            <a:r>
              <a:rPr kumimoji="0" lang="en-US" altLang="ja-JP" sz="2400"/>
              <a:t>; codetype ‘a&amp;p’ </a:t>
            </a:r>
          </a:p>
          <a:p>
            <a:pPr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400">
                <a:solidFill>
                  <a:schemeClr val="accent2"/>
                </a:solidFill>
              </a:rPr>
              <a:t>sol</a:t>
            </a:r>
            <a:r>
              <a:rPr kumimoji="0" lang="en-US" altLang="ja-JP" sz="2400"/>
              <a:t>ution </a:t>
            </a:r>
            <a:r>
              <a:rPr kumimoji="0" lang="en-US" altLang="ja-JP" sz="2400">
                <a:solidFill>
                  <a:schemeClr val="accent2"/>
                </a:solidFill>
              </a:rPr>
              <a:t>int</a:t>
            </a:r>
            <a:r>
              <a:rPr kumimoji="0" lang="en-US" altLang="ja-JP" sz="2400"/>
              <a:t>erval 0.25 ; nplot 4</a:t>
            </a:r>
          </a:p>
          <a:p>
            <a:pPr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400"/>
              <a:t>bparm 12</a:t>
            </a:r>
            <a:r>
              <a:rPr kumimoji="0" lang="en-US" altLang="ja-JP" sz="2400">
                <a:solidFill>
                  <a:schemeClr val="accent2"/>
                </a:solidFill>
              </a:rPr>
              <a:t>,</a:t>
            </a:r>
            <a:r>
              <a:rPr kumimoji="0" lang="en-US" altLang="ja-JP" sz="2400"/>
              <a:t> -1; Dotv 1</a:t>
            </a:r>
            <a:r>
              <a:rPr kumimoji="0" lang="ja-JP" altLang="en-US" sz="2400"/>
              <a:t>　　　（負の数の前にはコンマが必要）</a:t>
            </a:r>
            <a:endParaRPr kumimoji="0" lang="en-US" altLang="ja-JP" sz="2400"/>
          </a:p>
          <a:p>
            <a:pPr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400">
                <a:solidFill>
                  <a:srgbClr val="81FFFF"/>
                </a:solidFill>
              </a:rPr>
              <a:t>avgif 1 (averaging IF channels)</a:t>
            </a:r>
          </a:p>
          <a:p>
            <a:pPr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400">
                <a:solidFill>
                  <a:srgbClr val="81FFFF"/>
                </a:solidFill>
              </a:rPr>
              <a:t>(or)   do3col 1 (colorful display for each IF)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A8BED756-66EB-274E-8ABD-90564949C4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1371600"/>
            <a:ext cx="8686800" cy="990600"/>
          </a:xfrm>
        </p:spPr>
        <p:txBody>
          <a:bodyPr/>
          <a:lstStyle/>
          <a:p>
            <a:pPr eaLnBrk="1" hangingPunct="1">
              <a:defRPr/>
            </a:pPr>
            <a:r>
              <a:rPr kumimoji="0" lang="en-US" altLang="ja-JP"/>
              <a:t>UVPLT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D3FD585C-3A59-DF42-9832-122293BA8E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8153400" cy="3581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400"/>
              <a:t>task ‘uvplt’</a:t>
            </a:r>
          </a:p>
          <a:p>
            <a:pPr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400"/>
              <a:t>indisk 1;getn 13;clr2n</a:t>
            </a:r>
          </a:p>
          <a:p>
            <a:pPr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400"/>
              <a:t>source ‘J2202+42‘ ‘’; timer 0; stokes ‘ ‘; optype ‘ ’ </a:t>
            </a:r>
          </a:p>
          <a:p>
            <a:pPr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400"/>
              <a:t>bif 1; eif 1; bchan 1; echan 1; </a:t>
            </a:r>
          </a:p>
          <a:p>
            <a:pPr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400"/>
              <a:t>antenna 0; baseline 0</a:t>
            </a:r>
          </a:p>
          <a:p>
            <a:pPr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400">
                <a:solidFill>
                  <a:schemeClr val="accent2"/>
                </a:solidFill>
              </a:rPr>
              <a:t>do cal</a:t>
            </a:r>
            <a:r>
              <a:rPr kumimoji="0" lang="en-US" altLang="ja-JP" sz="2400"/>
              <a:t>ibration=1; gainuse 1; flagver 0; doband=-1</a:t>
            </a:r>
          </a:p>
          <a:p>
            <a:pPr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400"/>
              <a:t>xinc </a:t>
            </a:r>
            <a:r>
              <a:rPr kumimoji="0" lang="en-US" altLang="ja-JP" sz="2400">
                <a:solidFill>
                  <a:srgbClr val="81FFFF"/>
                </a:solidFill>
              </a:rPr>
              <a:t>1</a:t>
            </a:r>
            <a:r>
              <a:rPr kumimoji="0" lang="en-US" altLang="ja-JP" sz="2400"/>
              <a:t>; </a:t>
            </a:r>
          </a:p>
          <a:p>
            <a:pPr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400"/>
              <a:t>bparm 6, 7, 1, -200000, 200000, -200000 , 200000 ; </a:t>
            </a:r>
          </a:p>
          <a:p>
            <a:pPr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400"/>
              <a:t>     </a:t>
            </a:r>
            <a:r>
              <a:rPr kumimoji="0" lang="en-US" altLang="ja-JP" sz="2400">
                <a:solidFill>
                  <a:srgbClr val="81FFFF"/>
                </a:solidFill>
              </a:rPr>
              <a:t>([u,v]</a:t>
            </a:r>
            <a:r>
              <a:rPr kumimoji="0" lang="ja-JP" altLang="en-US" sz="2400">
                <a:solidFill>
                  <a:srgbClr val="81FFFF"/>
                </a:solidFill>
              </a:rPr>
              <a:t>平面を</a:t>
            </a:r>
            <a:r>
              <a:rPr kumimoji="0" lang="en-US" altLang="ja-JP" sz="2400">
                <a:solidFill>
                  <a:srgbClr val="81FFFF"/>
                </a:solidFill>
              </a:rPr>
              <a:t>±200M</a:t>
            </a:r>
            <a:r>
              <a:rPr kumimoji="0" lang="en-US" altLang="ja-JP" sz="2400">
                <a:solidFill>
                  <a:srgbClr val="81FFFF"/>
                </a:solidFill>
                <a:latin typeface="Lucida Grande" panose="020B0600040502020204" pitchFamily="34" charset="0"/>
              </a:rPr>
              <a:t>λ</a:t>
            </a:r>
            <a:r>
              <a:rPr kumimoji="0" lang="ja-JP" altLang="en-US" sz="2400">
                <a:solidFill>
                  <a:srgbClr val="81FFFF"/>
                </a:solidFill>
                <a:latin typeface="Lucida Grande" panose="020B0600040502020204" pitchFamily="34" charset="0"/>
              </a:rPr>
              <a:t>の範囲で描く）</a:t>
            </a:r>
            <a:endParaRPr kumimoji="0" lang="en-US" altLang="ja-JP" sz="2400">
              <a:solidFill>
                <a:srgbClr val="81FFFF"/>
              </a:solidFill>
            </a:endParaRPr>
          </a:p>
          <a:p>
            <a:pPr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400"/>
              <a:t>dotv 1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9B9C9BC5-4A00-4045-BFED-066631C66E3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371600"/>
            <a:ext cx="7772400" cy="762000"/>
          </a:xfrm>
        </p:spPr>
        <p:txBody>
          <a:bodyPr/>
          <a:lstStyle/>
          <a:p>
            <a:pPr eaLnBrk="1" hangingPunct="1">
              <a:defRPr/>
            </a:pPr>
            <a:r>
              <a:rPr kumimoji="0" lang="en-US" altLang="ja-JP" sz="3600" dirty="0"/>
              <a:t>Data calibration strategy</a:t>
            </a:r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7449F3B7-0DB4-4345-82E5-9578D0331B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2060575"/>
            <a:ext cx="8208963" cy="3889375"/>
          </a:xfrm>
        </p:spPr>
        <p:txBody>
          <a:bodyPr/>
          <a:lstStyle/>
          <a:p>
            <a:pPr eaLnBrk="1" hangingPunct="1">
              <a:buFont typeface="Monotype Sorts" charset="0"/>
              <a:buChar char="/"/>
              <a:defRPr/>
            </a:pPr>
            <a:r>
              <a:rPr kumimoji="0" lang="ja-JP" altLang="en-US" sz="2800" dirty="0"/>
              <a:t>処理手順の基本的な考え方</a:t>
            </a:r>
            <a:endParaRPr kumimoji="0" lang="en-US" altLang="ja-JP" sz="2800" dirty="0"/>
          </a:p>
          <a:p>
            <a:pPr marL="400050" lvl="1" indent="0" eaLnBrk="1" hangingPunct="1">
              <a:buFont typeface="Monotype Sorts" charset="0"/>
              <a:buNone/>
              <a:defRPr/>
            </a:pPr>
            <a:r>
              <a:rPr kumimoji="0" lang="en-US" altLang="ja-JP" sz="2000" dirty="0" err="1"/>
              <a:t>UVdata</a:t>
            </a:r>
            <a:r>
              <a:rPr kumimoji="0" lang="en-US" altLang="ja-JP" sz="2000" dirty="0"/>
              <a:t> (visibility)</a:t>
            </a:r>
            <a:r>
              <a:rPr kumimoji="0" lang="ja-JP" altLang="en-US" sz="2000" dirty="0"/>
              <a:t>そのものを加工する機会はあまりない</a:t>
            </a:r>
            <a:endParaRPr kumimoji="0" lang="en-US" altLang="ja-JP" sz="2000" dirty="0"/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kumimoji="0" lang="ja-JP" altLang="en-US" sz="2400" dirty="0"/>
              <a:t>基本的な振幅の補正解導出</a:t>
            </a:r>
            <a:r>
              <a:rPr kumimoji="0" lang="en-US" altLang="ja-JP" sz="2400" dirty="0"/>
              <a:t>(</a:t>
            </a:r>
            <a:r>
              <a:rPr kumimoji="0" lang="en-US" altLang="ja-JP" sz="2400" dirty="0" err="1"/>
              <a:t>accor</a:t>
            </a:r>
            <a:r>
              <a:rPr kumimoji="0" lang="en-US" altLang="ja-JP" sz="2400" dirty="0"/>
              <a:t>, </a:t>
            </a:r>
            <a:r>
              <a:rPr kumimoji="0" lang="en-US" altLang="ja-JP" sz="2400" dirty="0" err="1"/>
              <a:t>antab</a:t>
            </a:r>
            <a:r>
              <a:rPr kumimoji="0" lang="en-US" altLang="ja-JP" sz="2400" dirty="0"/>
              <a:t>/</a:t>
            </a:r>
            <a:r>
              <a:rPr kumimoji="0" lang="en-US" altLang="ja-JP" sz="2400" dirty="0" err="1"/>
              <a:t>apcal</a:t>
            </a:r>
            <a:r>
              <a:rPr kumimoji="0" lang="en-US" altLang="ja-JP" sz="2400" dirty="0"/>
              <a:t>, </a:t>
            </a:r>
            <a:r>
              <a:rPr kumimoji="0" lang="en-US" altLang="ja-JP" sz="2400" dirty="0" err="1"/>
              <a:t>bpass</a:t>
            </a:r>
            <a:r>
              <a:rPr kumimoji="0" lang="en-US" altLang="ja-JP" sz="2400" dirty="0"/>
              <a:t>)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kumimoji="0" lang="ja-JP" altLang="en-US" sz="2400" dirty="0"/>
              <a:t>与えられた補正用ファイルを用いた位相補正</a:t>
            </a:r>
            <a:endParaRPr kumimoji="0" lang="en-US" altLang="ja-JP" sz="2400" dirty="0"/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kumimoji="0" lang="en-US" altLang="ja-JP" sz="2400" dirty="0"/>
              <a:t>Velocity tracking (</a:t>
            </a:r>
            <a:r>
              <a:rPr kumimoji="0" lang="en-US" altLang="ja-JP" sz="2400" dirty="0" err="1"/>
              <a:t>cvel</a:t>
            </a:r>
            <a:r>
              <a:rPr kumimoji="0" lang="en-US" altLang="ja-JP" sz="2400" dirty="0"/>
              <a:t>) (</a:t>
            </a:r>
            <a:r>
              <a:rPr kumimoji="0" lang="ja-JP" altLang="en-US" sz="2400" dirty="0"/>
              <a:t>新</a:t>
            </a:r>
            <a:r>
              <a:rPr kumimoji="0" lang="en-US" altLang="ja-JP" sz="2400" dirty="0" err="1"/>
              <a:t>UVdata</a:t>
            </a:r>
            <a:r>
              <a:rPr kumimoji="0" lang="ja-JP" altLang="en-US" sz="2400" dirty="0"/>
              <a:t>を生成）</a:t>
            </a:r>
            <a:endParaRPr kumimoji="0" lang="en-US" altLang="ja-JP" sz="2400" dirty="0"/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kumimoji="0" lang="en-US" altLang="ja-JP" sz="2400" dirty="0" err="1"/>
              <a:t>UVdata</a:t>
            </a:r>
            <a:r>
              <a:rPr kumimoji="0" lang="ja-JP" altLang="en-US" sz="2400" dirty="0"/>
              <a:t>自身</a:t>
            </a:r>
            <a:r>
              <a:rPr kumimoji="0" lang="en-US" altLang="ja-JP" sz="2400" dirty="0"/>
              <a:t>(</a:t>
            </a:r>
            <a:r>
              <a:rPr kumimoji="0" lang="ja-JP" altLang="en-US" sz="2400" dirty="0"/>
              <a:t>校正天体）を用いた位相補正解導出</a:t>
            </a:r>
            <a:r>
              <a:rPr kumimoji="0" lang="en-US" altLang="ja-JP" sz="2400" dirty="0"/>
              <a:t>(</a:t>
            </a:r>
            <a:r>
              <a:rPr kumimoji="0" lang="en-US" altLang="ja-JP" sz="2400" dirty="0" err="1"/>
              <a:t>fring</a:t>
            </a:r>
            <a:r>
              <a:rPr kumimoji="0" lang="en-US" altLang="ja-JP" sz="2400" dirty="0"/>
              <a:t>)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kumimoji="0" lang="en-US" altLang="ja-JP" sz="2400" dirty="0" err="1"/>
              <a:t>UVdata</a:t>
            </a:r>
            <a:r>
              <a:rPr kumimoji="0" lang="ja-JP" altLang="en-US" sz="2400" dirty="0"/>
              <a:t>自身（メーザー源）を用いた位相補正解導出</a:t>
            </a:r>
            <a:endParaRPr kumimoji="0" lang="en-US" altLang="ja-JP" sz="2400" dirty="0"/>
          </a:p>
          <a:p>
            <a:pPr algn="r" eaLnBrk="1" hangingPunct="1">
              <a:buFont typeface="Monotype Sorts" charset="0"/>
              <a:buChar char="/"/>
              <a:defRPr/>
            </a:pPr>
            <a:r>
              <a:rPr kumimoji="0" lang="en-US" altLang="ja-JP" sz="2400" dirty="0"/>
              <a:t>(</a:t>
            </a:r>
            <a:r>
              <a:rPr kumimoji="0" lang="en-US" altLang="ja-JP" sz="2400" dirty="0" err="1"/>
              <a:t>fring</a:t>
            </a:r>
            <a:r>
              <a:rPr kumimoji="0" lang="en-US" altLang="ja-JP" sz="2400" dirty="0"/>
              <a:t>/</a:t>
            </a:r>
            <a:r>
              <a:rPr kumimoji="0" lang="en-US" altLang="ja-JP" sz="2400" dirty="0" err="1"/>
              <a:t>calib</a:t>
            </a:r>
            <a:r>
              <a:rPr kumimoji="0" lang="en-US" altLang="ja-JP" sz="2400" dirty="0"/>
              <a:t>/</a:t>
            </a:r>
            <a:r>
              <a:rPr kumimoji="0" lang="en-US" altLang="ja-JP" sz="2400" dirty="0" err="1"/>
              <a:t>imagr</a:t>
            </a:r>
            <a:r>
              <a:rPr kumimoji="0" lang="en-US" altLang="ja-JP" sz="2400" dirty="0"/>
              <a:t>)</a:t>
            </a:r>
          </a:p>
          <a:p>
            <a:pPr marL="514350" indent="-514350" eaLnBrk="1" hangingPunct="1">
              <a:buFont typeface="+mj-lt"/>
              <a:buAutoNum type="arabicPeriod" startAt="6"/>
              <a:defRPr/>
            </a:pPr>
            <a:r>
              <a:rPr kumimoji="0" lang="ja-JP" altLang="en-US" sz="2400" dirty="0"/>
              <a:t>電波源像</a:t>
            </a:r>
            <a:r>
              <a:rPr kumimoji="0" lang="ja-JP" altLang="en-US" sz="2400"/>
              <a:t>合成後の較正（</a:t>
            </a:r>
            <a:r>
              <a:rPr kumimoji="0" lang="ja-JP" altLang="en-US" sz="2400" dirty="0"/>
              <a:t>座標変換）</a:t>
            </a:r>
            <a:endParaRPr kumimoji="0" lang="en-US" altLang="ja-JP" sz="2400" dirty="0"/>
          </a:p>
          <a:p>
            <a:pPr eaLnBrk="1" hangingPunct="1">
              <a:buFont typeface="Monotype Sorts" charset="0"/>
              <a:buChar char="/"/>
              <a:defRPr/>
            </a:pPr>
            <a:r>
              <a:rPr kumimoji="0" lang="ja-JP" altLang="en-US" sz="2400" dirty="0"/>
              <a:t>周波数範囲の統一性：　異なる周波</a:t>
            </a:r>
            <a:r>
              <a:rPr kumimoji="0" lang="ja-JP" altLang="en-US" sz="2400"/>
              <a:t>数間の較正で</a:t>
            </a:r>
            <a:r>
              <a:rPr kumimoji="0" lang="ja-JP" altLang="en-US" sz="2400" dirty="0"/>
              <a:t>は要注意</a:t>
            </a:r>
            <a:endParaRPr kumimoji="0" lang="en-US" altLang="ja-JP" sz="24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443A148-6619-3246-B5BC-444D9A10C3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4213" y="1484784"/>
            <a:ext cx="7772400" cy="864096"/>
          </a:xfrm>
        </p:spPr>
        <p:txBody>
          <a:bodyPr/>
          <a:lstStyle/>
          <a:p>
            <a:r>
              <a:rPr lang="en-US" altLang="ja-JP" sz="3600" dirty="0"/>
              <a:t>Data flagging (1/2)</a:t>
            </a:r>
            <a:endParaRPr kumimoji="1" lang="ja-JP" altLang="en-US" sz="360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116584E-9818-FA41-A61C-ED0BFAE338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5536" y="2348880"/>
            <a:ext cx="8640960" cy="3888432"/>
          </a:xfrm>
        </p:spPr>
        <p:txBody>
          <a:bodyPr/>
          <a:lstStyle/>
          <a:p>
            <a:pPr marL="457200" indent="-457200" algn="l">
              <a:buFont typeface="Wingdings" pitchFamily="2" charset="2"/>
              <a:buChar char="n"/>
            </a:pPr>
            <a:r>
              <a:rPr kumimoji="1" lang="en-US" altLang="ja-JP" dirty="0"/>
              <a:t>For VERA:  importing flag information</a:t>
            </a:r>
          </a:p>
          <a:p>
            <a:pPr lvl="1" indent="0">
              <a:buNone/>
            </a:pPr>
            <a:r>
              <a:rPr lang="en-US" altLang="ja-JP" sz="2400" dirty="0"/>
              <a:t>t</a:t>
            </a:r>
            <a:r>
              <a:rPr kumimoji="1" lang="en-US" altLang="ja-JP" sz="2400" dirty="0"/>
              <a:t>ask ‘</a:t>
            </a:r>
            <a:r>
              <a:rPr kumimoji="1" lang="en-US" altLang="ja-JP" sz="2400" dirty="0" err="1"/>
              <a:t>tbin</a:t>
            </a:r>
            <a:r>
              <a:rPr kumimoji="1" lang="en-US" altLang="ja-JP" sz="2400" dirty="0"/>
              <a:t>’</a:t>
            </a:r>
          </a:p>
          <a:p>
            <a:pPr lvl="1" indent="0">
              <a:buNone/>
            </a:pPr>
            <a:r>
              <a:rPr kumimoji="1" lang="en-US" altLang="ja-JP" sz="2400" dirty="0" err="1"/>
              <a:t>outdisk</a:t>
            </a:r>
            <a:r>
              <a:rPr kumimoji="1" lang="en-US" altLang="ja-JP" sz="2400" dirty="0"/>
              <a:t> 1; </a:t>
            </a:r>
            <a:r>
              <a:rPr kumimoji="1" lang="en-US" altLang="ja-JP" sz="2400" dirty="0" err="1"/>
              <a:t>geto</a:t>
            </a:r>
            <a:r>
              <a:rPr kumimoji="1" lang="en-US" altLang="ja-JP" sz="2400" dirty="0"/>
              <a:t> 1</a:t>
            </a:r>
          </a:p>
          <a:p>
            <a:pPr lvl="1" indent="0">
              <a:buNone/>
            </a:pPr>
            <a:r>
              <a:rPr lang="en-US" altLang="ja-JP" sz="2000" dirty="0"/>
              <a:t>intext’/System/</a:t>
            </a:r>
            <a:r>
              <a:rPr lang="en-US" altLang="ja-JP" sz="2000" dirty="0" err="1"/>
              <a:t>Volumnes</a:t>
            </a:r>
            <a:r>
              <a:rPr lang="en-US" altLang="ja-JP" sz="2000" dirty="0"/>
              <a:t>/Data/</a:t>
            </a:r>
            <a:r>
              <a:rPr lang="en-US" altLang="ja-JP" sz="2000" dirty="0" err="1"/>
              <a:t>calibs</a:t>
            </a:r>
            <a:r>
              <a:rPr lang="en-US" altLang="ja-JP" sz="2000" dirty="0"/>
              <a:t>/r19088b/</a:t>
            </a:r>
            <a:r>
              <a:rPr lang="en-US" altLang="ja-JP" sz="2000" dirty="0" err="1"/>
              <a:t>C.flag</a:t>
            </a:r>
            <a:endParaRPr lang="en-US" altLang="ja-JP" sz="2000" dirty="0"/>
          </a:p>
          <a:p>
            <a:pPr marL="342900" indent="-342900" algn="l">
              <a:buFont typeface="Wingdings" pitchFamily="2" charset="2"/>
              <a:buChar char="n"/>
            </a:pPr>
            <a:r>
              <a:rPr kumimoji="1" lang="en-US" altLang="ja-JP" dirty="0"/>
              <a:t>Band edge flagging</a:t>
            </a:r>
          </a:p>
          <a:p>
            <a:pPr marL="457200" lvl="1" indent="0">
              <a:buNone/>
            </a:pPr>
            <a:r>
              <a:rPr lang="en-US" altLang="ja-JP" sz="2000" dirty="0" err="1"/>
              <a:t>task’uvflg</a:t>
            </a:r>
            <a:r>
              <a:rPr lang="en-US" altLang="ja-JP" sz="2000" dirty="0"/>
              <a:t>’; default</a:t>
            </a:r>
          </a:p>
          <a:p>
            <a:pPr marL="457200" lvl="1" indent="0">
              <a:buNone/>
            </a:pPr>
            <a:r>
              <a:rPr lang="en-US" altLang="ja-JP" sz="2000" dirty="0" err="1"/>
              <a:t>indisk</a:t>
            </a:r>
            <a:r>
              <a:rPr lang="en-US" altLang="ja-JP" sz="2000" dirty="0"/>
              <a:t> 1;getn 1</a:t>
            </a:r>
          </a:p>
          <a:p>
            <a:pPr marL="457200" lvl="1" indent="0">
              <a:buNone/>
            </a:pPr>
            <a:r>
              <a:rPr lang="en-US" altLang="ja-JP" sz="2000" dirty="0"/>
              <a:t>i</a:t>
            </a:r>
            <a:r>
              <a:rPr kumimoji="1" lang="en-US" altLang="ja-JP" sz="2000" dirty="0"/>
              <a:t>ntext’</a:t>
            </a:r>
            <a:r>
              <a:rPr lang="en-US" altLang="ja-JP" sz="2000" dirty="0"/>
              <a:t>/System/</a:t>
            </a:r>
            <a:r>
              <a:rPr lang="en-US" altLang="ja-JP" sz="2000" dirty="0" err="1"/>
              <a:t>Volumnes</a:t>
            </a:r>
            <a:r>
              <a:rPr lang="en-US" altLang="ja-JP" sz="2000" dirty="0"/>
              <a:t>/Data/</a:t>
            </a:r>
            <a:r>
              <a:rPr lang="en-US" altLang="ja-JP" sz="2000" dirty="0" err="1"/>
              <a:t>calibs</a:t>
            </a:r>
            <a:r>
              <a:rPr lang="en-US" altLang="ja-JP" sz="2000" dirty="0"/>
              <a:t>/r19088b/</a:t>
            </a:r>
            <a:r>
              <a:rPr lang="en-US" altLang="ja-JP" sz="2000" dirty="0" err="1"/>
              <a:t>C.uvflg</a:t>
            </a:r>
            <a:endParaRPr lang="en-US" altLang="ja-JP" sz="2000" dirty="0"/>
          </a:p>
          <a:p>
            <a:pPr marL="457200" lvl="1" indent="0">
              <a:buNone/>
            </a:pPr>
            <a:r>
              <a:rPr lang="en-US" altLang="ja-JP" sz="2000" dirty="0" err="1"/>
              <a:t>outfgver</a:t>
            </a:r>
            <a:r>
              <a:rPr lang="en-US" altLang="ja-JP" sz="2000" dirty="0"/>
              <a:t> 1</a:t>
            </a:r>
          </a:p>
          <a:p>
            <a:pPr marL="457200" lvl="1" indent="0">
              <a:buNone/>
            </a:pPr>
            <a:endParaRPr kumimoji="1" lang="ja-JP" altLang="en-US" sz="2400"/>
          </a:p>
        </p:txBody>
      </p:sp>
    </p:spTree>
    <p:extLst>
      <p:ext uri="{BB962C8B-B14F-4D97-AF65-F5344CB8AC3E}">
        <p14:creationId xmlns:p14="http://schemas.microsoft.com/office/powerpoint/2010/main" val="123583293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792C477C-1426-3A4F-99B5-023B32A1A0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4213" y="1268413"/>
            <a:ext cx="7772400" cy="914400"/>
          </a:xfrm>
        </p:spPr>
        <p:txBody>
          <a:bodyPr/>
          <a:lstStyle/>
          <a:p>
            <a:pPr eaLnBrk="1" hangingPunct="1">
              <a:defRPr/>
            </a:pPr>
            <a:r>
              <a:rPr kumimoji="0" lang="en-US" altLang="ja-JP" sz="3600" dirty="0"/>
              <a:t>Initial data calibration</a:t>
            </a:r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F26B95EE-7FFF-A543-8E0A-C3C04A1CD4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95288" y="1916113"/>
            <a:ext cx="8153400" cy="4176712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kumimoji="0" lang="en-US" altLang="ja-JP" sz="2800"/>
              <a:t>ACCOR: sampling bias correction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400"/>
              <a:t>task ‘accor’ 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400"/>
              <a:t>indisk 1;getn 13; 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400"/>
              <a:t>timer 0; solint 1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kumimoji="0" lang="en-US" altLang="ja-JP" sz="2800"/>
              <a:t>SNPLT: check solution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400"/>
              <a:t>task ‘snplt’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400"/>
              <a:t>indisk 1; getn 13; source ‘ ’;bif 1;eif 0; stokes ‘ ‘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400"/>
              <a:t>inext ‘sn’; inver 1;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400"/>
              <a:t>antennas 0; nplot 4;xinc 1; optype ‘amp’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400"/>
              <a:t>dotv 1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kumimoji="0" lang="en-US" altLang="ja-JP" sz="2400"/>
              <a:t>PL table</a:t>
            </a:r>
            <a:r>
              <a:rPr kumimoji="0" lang="ja-JP" altLang="en-US" sz="2400"/>
              <a:t>の消去</a:t>
            </a:r>
            <a:endParaRPr kumimoji="0" lang="en-US" altLang="ja-JP" sz="2400"/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000"/>
              <a:t>inext ‘pl’; for i=1 to 16;inver=i;extdest;end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CE159204-8EBD-364C-8EAE-12A8851A37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371600"/>
            <a:ext cx="7772400" cy="914400"/>
          </a:xfrm>
        </p:spPr>
        <p:txBody>
          <a:bodyPr/>
          <a:lstStyle/>
          <a:p>
            <a:pPr eaLnBrk="1" hangingPunct="1">
              <a:defRPr/>
            </a:pPr>
            <a:r>
              <a:rPr kumimoji="0" lang="en-US" altLang="ja-JP" dirty="0"/>
              <a:t>Initial data calibration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D71CA23B-5FF5-3744-99C9-B9D5E426E7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2286000"/>
            <a:ext cx="8686800" cy="3810000"/>
          </a:xfrm>
        </p:spPr>
        <p:txBody>
          <a:bodyPr/>
          <a:lstStyle/>
          <a:p>
            <a:pPr eaLnBrk="1" hangingPunct="1">
              <a:defRPr/>
            </a:pPr>
            <a:r>
              <a:rPr kumimoji="0" lang="en-US" altLang="ja-JP" sz="2800" dirty="0"/>
              <a:t>CLCAL: updating a CL table (CL1 &gt;&gt;&gt; CL2)</a:t>
            </a:r>
          </a:p>
          <a:p>
            <a:pPr lvl="1" eaLnBrk="1" hangingPunct="1">
              <a:buFont typeface="Monotype Sorts" pitchFamily="2" charset="2"/>
              <a:buNone/>
              <a:defRPr/>
            </a:pPr>
            <a:r>
              <a:rPr kumimoji="0" lang="en-US" altLang="ja-JP" sz="2400" dirty="0"/>
              <a:t>task ’</a:t>
            </a:r>
            <a:r>
              <a:rPr kumimoji="0" lang="en-US" altLang="ja-JP" sz="2400" dirty="0" err="1"/>
              <a:t>clcal</a:t>
            </a:r>
            <a:r>
              <a:rPr kumimoji="0" lang="en-US" altLang="ja-JP" sz="2400" dirty="0"/>
              <a:t>’</a:t>
            </a:r>
          </a:p>
          <a:p>
            <a:pPr lvl="1" eaLnBrk="1" hangingPunct="1">
              <a:buFont typeface="Monotype Sorts" pitchFamily="2" charset="2"/>
              <a:buNone/>
              <a:defRPr/>
            </a:pPr>
            <a:r>
              <a:rPr kumimoji="0" lang="en-US" altLang="ja-JP" sz="2400" dirty="0" err="1"/>
              <a:t>indisk</a:t>
            </a:r>
            <a:r>
              <a:rPr kumimoji="0" lang="en-US" altLang="ja-JP" sz="2400" dirty="0"/>
              <a:t> 1;getn 13; source ‘ ‘; </a:t>
            </a:r>
            <a:r>
              <a:rPr kumimoji="0" lang="en-US" altLang="ja-JP" sz="2400" dirty="0" err="1"/>
              <a:t>calsour</a:t>
            </a:r>
            <a:r>
              <a:rPr kumimoji="0" lang="en-US" altLang="ja-JP" sz="2400" dirty="0"/>
              <a:t> ‘ ‘; timer 0</a:t>
            </a:r>
          </a:p>
          <a:p>
            <a:pPr lvl="1" eaLnBrk="1" hangingPunct="1">
              <a:buFont typeface="Monotype Sorts" pitchFamily="2" charset="2"/>
              <a:buNone/>
              <a:defRPr/>
            </a:pPr>
            <a:r>
              <a:rPr kumimoji="0" lang="en-US" altLang="ja-JP" sz="2400" dirty="0"/>
              <a:t>antennas 0; </a:t>
            </a:r>
            <a:r>
              <a:rPr kumimoji="0" lang="en-US" altLang="ja-JP" sz="2400" dirty="0" err="1"/>
              <a:t>interpol</a:t>
            </a:r>
            <a:r>
              <a:rPr kumimoji="0" lang="en-US" altLang="ja-JP" sz="2400" dirty="0"/>
              <a:t> ‘2pt’; cutoff 0; </a:t>
            </a:r>
            <a:r>
              <a:rPr kumimoji="0" lang="en-US" altLang="ja-JP" sz="2400" dirty="0" err="1"/>
              <a:t>bparm</a:t>
            </a:r>
            <a:r>
              <a:rPr kumimoji="0" lang="en-US" altLang="ja-JP" sz="2400" dirty="0"/>
              <a:t> 0; </a:t>
            </a:r>
          </a:p>
          <a:p>
            <a:pPr lvl="1" eaLnBrk="1" hangingPunct="1">
              <a:buFont typeface="Monotype Sorts" pitchFamily="2" charset="2"/>
              <a:buNone/>
              <a:defRPr/>
            </a:pPr>
            <a:r>
              <a:rPr kumimoji="0" lang="en-US" altLang="ja-JP" sz="2400" dirty="0" err="1"/>
              <a:t>Snver</a:t>
            </a:r>
            <a:r>
              <a:rPr kumimoji="0" lang="en-US" altLang="ja-JP" sz="2400" dirty="0"/>
              <a:t> 1; </a:t>
            </a:r>
            <a:r>
              <a:rPr kumimoji="0" lang="en-US" altLang="ja-JP" sz="2400" dirty="0" err="1"/>
              <a:t>gainver</a:t>
            </a:r>
            <a:r>
              <a:rPr kumimoji="0" lang="en-US" altLang="ja-JP" sz="2400" dirty="0"/>
              <a:t> 1; </a:t>
            </a:r>
            <a:r>
              <a:rPr kumimoji="0" lang="en-US" altLang="ja-JP" sz="2400" dirty="0" err="1"/>
              <a:t>gainuse</a:t>
            </a:r>
            <a:r>
              <a:rPr kumimoji="0" lang="en-US" altLang="ja-JP" sz="2400" dirty="0"/>
              <a:t> 2</a:t>
            </a:r>
          </a:p>
          <a:p>
            <a:pPr lvl="1" eaLnBrk="1" hangingPunct="1">
              <a:buFont typeface="Monotype Sorts" pitchFamily="2" charset="2"/>
              <a:buNone/>
              <a:defRPr/>
            </a:pPr>
            <a:r>
              <a:rPr kumimoji="0" lang="en-US" altLang="ja-JP" sz="2400" dirty="0">
                <a:solidFill>
                  <a:schemeClr val="accent2"/>
                </a:solidFill>
              </a:rPr>
              <a:t>Ref</a:t>
            </a:r>
            <a:r>
              <a:rPr kumimoji="0" lang="en-US" altLang="ja-JP" sz="2400" dirty="0"/>
              <a:t>erence</a:t>
            </a:r>
            <a:r>
              <a:rPr kumimoji="0" lang="en-US" altLang="ja-JP" sz="2400" dirty="0">
                <a:solidFill>
                  <a:schemeClr val="accent2"/>
                </a:solidFill>
              </a:rPr>
              <a:t> ant</a:t>
            </a:r>
            <a:r>
              <a:rPr kumimoji="0" lang="en-US" altLang="ja-JP" sz="2400" dirty="0"/>
              <a:t>enna</a:t>
            </a:r>
            <a:r>
              <a:rPr kumimoji="0" lang="en-US" altLang="ja-JP" sz="2400" dirty="0">
                <a:solidFill>
                  <a:schemeClr val="accent2"/>
                </a:solidFill>
              </a:rPr>
              <a:t> </a:t>
            </a:r>
            <a:r>
              <a:rPr kumimoji="0" lang="en-US" altLang="ja-JP" sz="2400" dirty="0"/>
              <a:t>2</a:t>
            </a:r>
            <a:endParaRPr kumimoji="0" lang="en-US" altLang="ja-JP" sz="2400" dirty="0">
              <a:solidFill>
                <a:schemeClr val="accent2"/>
              </a:solidFill>
            </a:endParaRPr>
          </a:p>
          <a:p>
            <a:pPr lvl="1" eaLnBrk="1" hangingPunct="1">
              <a:buFont typeface="Monotype Sorts" pitchFamily="2" charset="2"/>
              <a:buNone/>
              <a:defRPr/>
            </a:pPr>
            <a:r>
              <a:rPr kumimoji="0" lang="ja-JP" altLang="en-US" sz="2400">
                <a:solidFill>
                  <a:schemeClr val="accent2"/>
                </a:solidFill>
              </a:rPr>
              <a:t>　　　</a:t>
            </a:r>
            <a:r>
              <a:rPr kumimoji="0" lang="en-US" altLang="ja-JP" sz="2400" dirty="0">
                <a:solidFill>
                  <a:srgbClr val="FFFF00"/>
                </a:solidFill>
              </a:rPr>
              <a:t>※</a:t>
            </a:r>
            <a:r>
              <a:rPr kumimoji="0" lang="en-US" altLang="ja-JP" sz="2400" dirty="0" err="1">
                <a:solidFill>
                  <a:srgbClr val="FFFF00"/>
                </a:solidFill>
              </a:rPr>
              <a:t>Refant</a:t>
            </a:r>
            <a:r>
              <a:rPr kumimoji="0" lang="ja-JP" altLang="en-US" sz="2400">
                <a:solidFill>
                  <a:srgbClr val="FFFF00"/>
                </a:solidFill>
              </a:rPr>
              <a:t>の選択基準</a:t>
            </a:r>
            <a:endParaRPr kumimoji="0" lang="en-US" altLang="ja-JP" sz="2400" dirty="0">
              <a:solidFill>
                <a:srgbClr val="FFFF00"/>
              </a:solidFill>
            </a:endParaRPr>
          </a:p>
          <a:p>
            <a:pPr lvl="1" eaLnBrk="1" hangingPunct="1">
              <a:buFont typeface="Monotype Sorts" pitchFamily="2" charset="2"/>
              <a:buNone/>
              <a:defRPr/>
            </a:pPr>
            <a:r>
              <a:rPr kumimoji="0" lang="en-US" altLang="ja-JP" sz="2400" dirty="0">
                <a:solidFill>
                  <a:srgbClr val="FFFF00"/>
                </a:solidFill>
              </a:rPr>
              <a:t>		</a:t>
            </a:r>
            <a:r>
              <a:rPr kumimoji="0" lang="ja-JP" altLang="en-US" sz="2400">
                <a:solidFill>
                  <a:srgbClr val="FFFF00"/>
                </a:solidFill>
              </a:rPr>
              <a:t>　　全観測時間帯で観測に参加した（データが存在する）</a:t>
            </a:r>
            <a:endParaRPr kumimoji="0" lang="en-US" altLang="ja-JP" sz="2400" dirty="0">
              <a:solidFill>
                <a:srgbClr val="FFFF00"/>
              </a:solidFill>
            </a:endParaRPr>
          </a:p>
          <a:p>
            <a:pPr lvl="1" eaLnBrk="1" hangingPunct="1">
              <a:buFont typeface="Monotype Sorts" pitchFamily="2" charset="2"/>
              <a:buNone/>
              <a:defRPr/>
            </a:pPr>
            <a:r>
              <a:rPr kumimoji="0" lang="en-US" altLang="ja-JP" sz="2400" dirty="0">
                <a:solidFill>
                  <a:srgbClr val="FFFF00"/>
                </a:solidFill>
              </a:rPr>
              <a:t>		</a:t>
            </a:r>
            <a:r>
              <a:rPr kumimoji="0" lang="ja-JP" altLang="en-US" sz="2400">
                <a:solidFill>
                  <a:srgbClr val="FFFF00"/>
                </a:solidFill>
              </a:rPr>
              <a:t>　　比較的感度が高い（補正解が得られやすい）</a:t>
            </a:r>
            <a:endParaRPr kumimoji="0" lang="en-US" altLang="ja-JP" sz="2400" dirty="0">
              <a:solidFill>
                <a:srgbClr val="FFFF00"/>
              </a:solidFill>
            </a:endParaRPr>
          </a:p>
          <a:p>
            <a:pPr lvl="1" eaLnBrk="1" hangingPunct="1">
              <a:buFont typeface="Monotype Sorts" pitchFamily="2" charset="2"/>
              <a:buNone/>
              <a:defRPr/>
            </a:pPr>
            <a:r>
              <a:rPr kumimoji="0" lang="en-US" altLang="ja-JP" sz="2400" dirty="0">
                <a:solidFill>
                  <a:srgbClr val="FFFF00"/>
                </a:solidFill>
              </a:rPr>
              <a:t>		</a:t>
            </a:r>
            <a:r>
              <a:rPr kumimoji="0" lang="ja-JP" altLang="en-US" sz="2400">
                <a:solidFill>
                  <a:srgbClr val="FFFF00"/>
                </a:solidFill>
              </a:rPr>
              <a:t>　　アレイの中心付近である（短基線に含まれる）</a:t>
            </a:r>
            <a:endParaRPr kumimoji="0" lang="en-US" altLang="ja-JP" sz="2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6521A025-29DE-3B42-97D2-D8E8DABA27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" y="1371600"/>
            <a:ext cx="8534400" cy="685800"/>
          </a:xfrm>
        </p:spPr>
        <p:txBody>
          <a:bodyPr/>
          <a:lstStyle/>
          <a:p>
            <a:pPr eaLnBrk="1" hangingPunct="1">
              <a:defRPr/>
            </a:pPr>
            <a:r>
              <a:rPr kumimoji="0" lang="en-US" altLang="ja-JP" sz="3200"/>
              <a:t>Amplitude calibration (1) : ANTAB/APCAL</a:t>
            </a:r>
            <a:endParaRPr kumimoji="0" lang="en-US" altLang="ja-JP"/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29539874-A774-E84C-A018-35B9B157FB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981200"/>
            <a:ext cx="8229600" cy="4191000"/>
          </a:xfrm>
        </p:spPr>
        <p:txBody>
          <a:bodyPr/>
          <a:lstStyle/>
          <a:p>
            <a:pPr eaLnBrk="1" hangingPunct="1">
              <a:defRPr/>
            </a:pPr>
            <a:r>
              <a:rPr kumimoji="0" lang="en-US" altLang="ja-JP" sz="2000" dirty="0"/>
              <a:t>TY (</a:t>
            </a:r>
            <a:r>
              <a:rPr kumimoji="0" lang="en-US" altLang="ja-JP" sz="2000" dirty="0" err="1"/>
              <a:t>Tsys</a:t>
            </a:r>
            <a:r>
              <a:rPr kumimoji="0" lang="en-US" altLang="ja-JP" sz="2000" dirty="0"/>
              <a:t>) table </a:t>
            </a:r>
            <a:r>
              <a:rPr kumimoji="0" lang="ja-JP" altLang="en-US" sz="2000"/>
              <a:t>表示</a:t>
            </a:r>
            <a:endParaRPr kumimoji="0" lang="en-US" altLang="ja-JP" sz="2000" dirty="0"/>
          </a:p>
          <a:p>
            <a:pPr lvl="1" eaLnBrk="1" hangingPunct="1">
              <a:buFont typeface="Monotype Sorts" pitchFamily="2" charset="2"/>
              <a:buNone/>
              <a:defRPr/>
            </a:pPr>
            <a:r>
              <a:rPr kumimoji="0" lang="en-US" altLang="ja-JP" sz="1800" dirty="0"/>
              <a:t>Task ‘</a:t>
            </a:r>
            <a:r>
              <a:rPr kumimoji="0" lang="en-US" altLang="ja-JP" sz="1800" dirty="0" err="1"/>
              <a:t>snplt</a:t>
            </a:r>
            <a:r>
              <a:rPr kumimoji="0" lang="en-US" altLang="ja-JP" sz="1800" dirty="0"/>
              <a:t>’; Source ‘’;timer 0; </a:t>
            </a:r>
            <a:r>
              <a:rPr kumimoji="0" lang="en-US" altLang="ja-JP" sz="1800" dirty="0" err="1"/>
              <a:t>inext</a:t>
            </a:r>
            <a:r>
              <a:rPr kumimoji="0" lang="en-US" altLang="ja-JP" sz="1800" dirty="0"/>
              <a:t> ‘ty’; </a:t>
            </a:r>
            <a:r>
              <a:rPr kumimoji="0" lang="en-US" altLang="ja-JP" sz="1800" dirty="0" err="1"/>
              <a:t>inver</a:t>
            </a:r>
            <a:r>
              <a:rPr kumimoji="0" lang="en-US" altLang="ja-JP" sz="1800" dirty="0"/>
              <a:t> 1; </a:t>
            </a:r>
            <a:r>
              <a:rPr kumimoji="0" lang="en-US" altLang="ja-JP" sz="1800" dirty="0" err="1"/>
              <a:t>optype</a:t>
            </a:r>
            <a:r>
              <a:rPr kumimoji="0" lang="en-US" altLang="ja-JP" sz="1800" dirty="0"/>
              <a:t> ‘</a:t>
            </a:r>
            <a:r>
              <a:rPr kumimoji="0" lang="en-US" altLang="ja-JP" sz="1800" dirty="0" err="1"/>
              <a:t>tsys</a:t>
            </a:r>
            <a:r>
              <a:rPr kumimoji="0" lang="en-US" altLang="ja-JP" sz="1800" dirty="0"/>
              <a:t>’</a:t>
            </a:r>
          </a:p>
          <a:p>
            <a:pPr eaLnBrk="1" hangingPunct="1">
              <a:defRPr/>
            </a:pPr>
            <a:r>
              <a:rPr kumimoji="0" lang="en-US" altLang="ja-JP" sz="2000" dirty="0" err="1"/>
              <a:t>Tsys</a:t>
            </a:r>
            <a:r>
              <a:rPr kumimoji="0" lang="ja-JP" altLang="en-US" sz="2000"/>
              <a:t>情報の入手（前述「必要情報の入手／加工」参照）</a:t>
            </a:r>
            <a:endParaRPr kumimoji="0" lang="en-US" altLang="ja-JP" sz="2000" dirty="0"/>
          </a:p>
          <a:p>
            <a:pPr lvl="1" eaLnBrk="1" hangingPunct="1">
              <a:defRPr/>
            </a:pPr>
            <a:r>
              <a:rPr kumimoji="0" lang="en-US" altLang="ja-JP" sz="2000" dirty="0"/>
              <a:t>VERA</a:t>
            </a:r>
            <a:r>
              <a:rPr kumimoji="0" lang="ja-JP" altLang="en-US" sz="2000"/>
              <a:t>データの場合（天文台ネットワークに直接繋ぐ）</a:t>
            </a:r>
            <a:endParaRPr kumimoji="0" lang="en-US" altLang="ja-JP" sz="1800" dirty="0"/>
          </a:p>
          <a:p>
            <a:pPr lvl="1" eaLnBrk="1" hangingPunct="1">
              <a:buFont typeface="Monotype Sorts" pitchFamily="2" charset="2"/>
              <a:buNone/>
              <a:defRPr/>
            </a:pPr>
            <a:r>
              <a:rPr kumimoji="0" lang="en-US" altLang="ja-JP" sz="1800" dirty="0"/>
              <a:t>ftp mtksp6           </a:t>
            </a:r>
            <a:r>
              <a:rPr kumimoji="0" lang="ja-JP" altLang="en-US" sz="1600"/>
              <a:t>　</a:t>
            </a:r>
            <a:r>
              <a:rPr kumimoji="0" lang="en-US" altLang="ja-JP" sz="1600" dirty="0"/>
              <a:t>  IP address, login ID, </a:t>
            </a:r>
            <a:r>
              <a:rPr kumimoji="0" lang="en-US" altLang="ja-JP" sz="1600" dirty="0" err="1"/>
              <a:t>passwd</a:t>
            </a:r>
            <a:r>
              <a:rPr kumimoji="0" lang="en-US" altLang="ja-JP" sz="1600" dirty="0"/>
              <a:t> </a:t>
            </a:r>
            <a:r>
              <a:rPr kumimoji="0" lang="ja-JP" altLang="en-US" sz="1600"/>
              <a:t> は誰かに聞いて</a:t>
            </a:r>
            <a:endParaRPr kumimoji="0" lang="en-US" altLang="ja-JP" sz="1600" dirty="0"/>
          </a:p>
          <a:p>
            <a:pPr lvl="1" eaLnBrk="1" hangingPunct="1">
              <a:buFont typeface="Monotype Sorts" pitchFamily="2" charset="2"/>
              <a:buNone/>
              <a:defRPr/>
            </a:pPr>
            <a:r>
              <a:rPr kumimoji="0" lang="en-US" altLang="ja-JP" sz="1800" dirty="0"/>
              <a:t>cd /home/work1/</a:t>
            </a:r>
            <a:r>
              <a:rPr kumimoji="0" lang="en-US" altLang="ja-JP" sz="1800" dirty="0" err="1"/>
              <a:t>analyfiles</a:t>
            </a:r>
            <a:r>
              <a:rPr kumimoji="0" lang="en-US" altLang="ja-JP" sz="1800" dirty="0"/>
              <a:t>/</a:t>
            </a:r>
            <a:r>
              <a:rPr kumimoji="0" lang="en-US" altLang="ja-JP" sz="1800" dirty="0" err="1"/>
              <a:t>Tsys</a:t>
            </a:r>
            <a:r>
              <a:rPr kumimoji="0" lang="en-US" altLang="ja-JP" sz="1800" dirty="0"/>
              <a:t>/r15132a/MIZ</a:t>
            </a:r>
          </a:p>
          <a:p>
            <a:pPr lvl="1" eaLnBrk="1" hangingPunct="1">
              <a:buFont typeface="Monotype Sorts" pitchFamily="2" charset="2"/>
              <a:buNone/>
              <a:defRPr/>
            </a:pPr>
            <a:r>
              <a:rPr kumimoji="0" lang="en-US" altLang="ja-JP" sz="1800" dirty="0"/>
              <a:t>Get r15132a_Tsys_MIZ.dat </a:t>
            </a:r>
            <a:r>
              <a:rPr kumimoji="0" lang="en-US" altLang="ja-JP" sz="1800" dirty="0">
                <a:sym typeface="Wingdings" pitchFamily="2" charset="2"/>
              </a:rPr>
              <a:t></a:t>
            </a:r>
            <a:r>
              <a:rPr kumimoji="0" lang="ja-JP" altLang="en-US" sz="2000">
                <a:sym typeface="Wingdings" pitchFamily="2" charset="2"/>
              </a:rPr>
              <a:t> </a:t>
            </a:r>
            <a:r>
              <a:rPr kumimoji="0" lang="en-US" altLang="ja-JP" sz="2000" dirty="0"/>
              <a:t>“</a:t>
            </a:r>
            <a:r>
              <a:rPr kumimoji="0" lang="en-US" altLang="ja-JP" sz="2000" dirty="0" err="1"/>
              <a:t>veratsys</a:t>
            </a:r>
            <a:r>
              <a:rPr kumimoji="0" lang="en-US" altLang="ja-JP" sz="2000" dirty="0"/>
              <a:t>”</a:t>
            </a:r>
            <a:r>
              <a:rPr kumimoji="0" lang="ja-JP" altLang="en-US" sz="2000">
                <a:sym typeface="Wingdings" pitchFamily="2" charset="2"/>
              </a:rPr>
              <a:t>で</a:t>
            </a:r>
            <a:r>
              <a:rPr kumimoji="0" lang="en-US" altLang="ja-JP" sz="2000" dirty="0">
                <a:sym typeface="Wingdings" pitchFamily="2" charset="2"/>
              </a:rPr>
              <a:t>.</a:t>
            </a:r>
            <a:r>
              <a:rPr kumimoji="0" lang="en-US" altLang="ja-JP" sz="2000" dirty="0" err="1">
                <a:sym typeface="Wingdings" pitchFamily="2" charset="2"/>
              </a:rPr>
              <a:t>antab</a:t>
            </a:r>
            <a:r>
              <a:rPr kumimoji="0" lang="ja-JP" altLang="en-US" sz="2000">
                <a:sym typeface="Wingdings" pitchFamily="2" charset="2"/>
              </a:rPr>
              <a:t>ファイル作成</a:t>
            </a:r>
            <a:endParaRPr kumimoji="0" lang="en-US" altLang="ja-JP" sz="2000" dirty="0">
              <a:sym typeface="Wingdings" pitchFamily="2" charset="2"/>
            </a:endParaRPr>
          </a:p>
          <a:p>
            <a:pPr lvl="1" eaLnBrk="1" hangingPunct="1">
              <a:buFont typeface="Monotype Sorts" pitchFamily="2" charset="2"/>
              <a:buNone/>
              <a:defRPr/>
            </a:pPr>
            <a:r>
              <a:rPr kumimoji="0" lang="en-US" altLang="ja-JP" sz="1600" dirty="0">
                <a:solidFill>
                  <a:srgbClr val="81FFFF"/>
                </a:solidFill>
              </a:rPr>
              <a:t>(or  </a:t>
            </a:r>
            <a:r>
              <a:rPr kumimoji="0" lang="en-US" altLang="ja-JP" sz="1600" dirty="0" err="1">
                <a:solidFill>
                  <a:srgbClr val="81FFFF"/>
                </a:solidFill>
              </a:rPr>
              <a:t>scp</a:t>
            </a:r>
            <a:r>
              <a:rPr kumimoji="0" lang="en-US" altLang="ja-JP" sz="1600" dirty="0">
                <a:solidFill>
                  <a:srgbClr val="81FFFF"/>
                </a:solidFill>
              </a:rPr>
              <a:t> vlbi@mtksp6: r15132a_Tsys_MIZ.dat r15132a_Tsys_MIZ.dat)</a:t>
            </a:r>
            <a:endParaRPr kumimoji="0" lang="en-US" altLang="ja-JP" sz="1600" dirty="0"/>
          </a:p>
          <a:p>
            <a:pPr lvl="1" eaLnBrk="1" hangingPunct="1">
              <a:defRPr/>
            </a:pPr>
            <a:r>
              <a:rPr kumimoji="0" lang="en-US" altLang="ja-JP" sz="2000" dirty="0"/>
              <a:t>JVN (</a:t>
            </a:r>
            <a:r>
              <a:rPr kumimoji="0" lang="ja-JP" altLang="en-US" sz="2000"/>
              <a:t>野辺山・鹿島の場合）　</a:t>
            </a:r>
            <a:endParaRPr kumimoji="0" lang="en-US" altLang="ja-JP" sz="2000" dirty="0"/>
          </a:p>
          <a:p>
            <a:pPr lvl="1" eaLnBrk="1" hangingPunct="1">
              <a:buFont typeface="Monotype Sorts" pitchFamily="2" charset="2"/>
              <a:buNone/>
              <a:defRPr/>
            </a:pPr>
            <a:r>
              <a:rPr kumimoji="0" lang="en-US" altLang="ja-JP" sz="2000" dirty="0"/>
              <a:t>ftp mtksp6           </a:t>
            </a:r>
            <a:r>
              <a:rPr kumimoji="0" lang="ja-JP" altLang="en-US" sz="1800"/>
              <a:t>　</a:t>
            </a:r>
            <a:r>
              <a:rPr kumimoji="0" lang="en-US" altLang="ja-JP" sz="1800" dirty="0"/>
              <a:t>  IP address, login ID, </a:t>
            </a:r>
            <a:r>
              <a:rPr kumimoji="0" lang="en-US" altLang="ja-JP" sz="1800" dirty="0" err="1"/>
              <a:t>passwd</a:t>
            </a:r>
            <a:r>
              <a:rPr kumimoji="0" lang="en-US" altLang="ja-JP" sz="1800" dirty="0"/>
              <a:t> </a:t>
            </a:r>
            <a:r>
              <a:rPr kumimoji="0" lang="ja-JP" altLang="en-US" sz="1800"/>
              <a:t> は誰かに聞いて</a:t>
            </a:r>
            <a:endParaRPr kumimoji="0" lang="en-US" altLang="ja-JP" sz="1800" dirty="0"/>
          </a:p>
          <a:p>
            <a:pPr lvl="1" eaLnBrk="1" hangingPunct="1">
              <a:buFont typeface="Monotype Sorts" pitchFamily="2" charset="2"/>
              <a:buNone/>
              <a:defRPr/>
            </a:pPr>
            <a:r>
              <a:rPr kumimoji="0" lang="en-US" altLang="ja-JP" sz="1800" dirty="0"/>
              <a:t>cd [observation date:  MMMYYYY]</a:t>
            </a:r>
          </a:p>
          <a:p>
            <a:pPr lvl="1" eaLnBrk="1" hangingPunct="1">
              <a:buFont typeface="Monotype Sorts" pitchFamily="2" charset="2"/>
              <a:buNone/>
              <a:defRPr/>
            </a:pPr>
            <a:r>
              <a:rPr kumimoji="0" lang="en-US" altLang="ja-JP" sz="1800" dirty="0"/>
              <a:t>get r15132aNB.log     get r15132aNB.tsys  </a:t>
            </a:r>
          </a:p>
          <a:p>
            <a:pPr lvl="1" eaLnBrk="1" hangingPunct="1">
              <a:buFont typeface="Monotype Sorts" pitchFamily="2" charset="2"/>
              <a:buNone/>
              <a:defRPr/>
            </a:pPr>
            <a:r>
              <a:rPr kumimoji="0" lang="en-US" altLang="ja-JP" sz="1800" dirty="0">
                <a:sym typeface="Wingdings" pitchFamily="2" charset="2"/>
              </a:rPr>
              <a:t>					 “45mtsys”</a:t>
            </a:r>
            <a:r>
              <a:rPr kumimoji="0" lang="ja-JP" altLang="en-US" sz="1800">
                <a:sym typeface="Wingdings" pitchFamily="2" charset="2"/>
              </a:rPr>
              <a:t>で</a:t>
            </a:r>
            <a:r>
              <a:rPr kumimoji="0" lang="en-US" altLang="ja-JP" sz="1800" dirty="0">
                <a:sym typeface="Wingdings" pitchFamily="2" charset="2"/>
              </a:rPr>
              <a:t>.</a:t>
            </a:r>
            <a:r>
              <a:rPr kumimoji="0" lang="en-US" altLang="ja-JP" sz="1800" dirty="0" err="1">
                <a:sym typeface="Wingdings" pitchFamily="2" charset="2"/>
              </a:rPr>
              <a:t>antab</a:t>
            </a:r>
            <a:r>
              <a:rPr kumimoji="0" lang="ja-JP" altLang="en-US" sz="1800">
                <a:sym typeface="Wingdings" pitchFamily="2" charset="2"/>
              </a:rPr>
              <a:t>ファイル作成</a:t>
            </a:r>
            <a:endParaRPr kumimoji="0" lang="en-US" altLang="ja-JP" sz="1800" dirty="0"/>
          </a:p>
          <a:p>
            <a:pPr lvl="1" eaLnBrk="1" hangingPunct="1">
              <a:buFont typeface="Monotype Sorts" pitchFamily="2" charset="2"/>
              <a:buNone/>
              <a:defRPr/>
            </a:pPr>
            <a:r>
              <a:rPr kumimoji="0" lang="en-US" altLang="ja-JP" sz="1800" dirty="0"/>
              <a:t>get r15132a_Tsys_kashima.log</a:t>
            </a:r>
            <a:endParaRPr kumimoji="0" lang="en-US" altLang="ja-JP" sz="2000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>
            <a:extLst>
              <a:ext uri="{FF2B5EF4-FFF2-40B4-BE49-F238E27FC236}">
                <a16:creationId xmlns:a16="http://schemas.microsoft.com/office/drawing/2014/main" id="{A8A3B3C0-51E8-4249-8413-4C48F55343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600200"/>
            <a:ext cx="3276600" cy="533400"/>
          </a:xfrm>
        </p:spPr>
        <p:txBody>
          <a:bodyPr/>
          <a:lstStyle/>
          <a:p>
            <a:pPr eaLnBrk="1" hangingPunct="1">
              <a:defRPr/>
            </a:pPr>
            <a:r>
              <a:rPr kumimoji="0" lang="en-US" altLang="ja-JP" sz="3200"/>
              <a:t>veratsys </a:t>
            </a:r>
            <a:r>
              <a:rPr kumimoji="0" lang="ja-JP" altLang="en-US" sz="3200"/>
              <a:t>の実行</a:t>
            </a:r>
            <a:endParaRPr kumimoji="0" lang="en-US" altLang="ja-JP" sz="3200"/>
          </a:p>
        </p:txBody>
      </p:sp>
      <p:sp>
        <p:nvSpPr>
          <p:cNvPr id="126979" name="Rectangle 3">
            <a:extLst>
              <a:ext uri="{FF2B5EF4-FFF2-40B4-BE49-F238E27FC236}">
                <a16:creationId xmlns:a16="http://schemas.microsoft.com/office/drawing/2014/main" id="{83A6E611-4B42-9C45-9AE1-1E29418FD9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2362200"/>
            <a:ext cx="3886200" cy="3733800"/>
          </a:xfrm>
        </p:spPr>
        <p:txBody>
          <a:bodyPr/>
          <a:lstStyle/>
          <a:p>
            <a:pPr eaLnBrk="1" hangingPunct="1">
              <a:defRPr/>
            </a:pPr>
            <a:r>
              <a:rPr kumimoji="0" lang="ja-JP" altLang="en-US" sz="2400"/>
              <a:t>何時実行必要？</a:t>
            </a:r>
            <a:endParaRPr kumimoji="0" lang="en-US" altLang="ja-JP" sz="2400"/>
          </a:p>
          <a:p>
            <a:pPr lvl="1" eaLnBrk="1" hangingPunct="1">
              <a:defRPr/>
            </a:pPr>
            <a:r>
              <a:rPr kumimoji="0" lang="en-US" altLang="ja-JP" sz="2000"/>
              <a:t>FITS file</a:t>
            </a:r>
            <a:r>
              <a:rPr kumimoji="0" lang="ja-JP" altLang="en-US" sz="2000"/>
              <a:t>付属の</a:t>
            </a:r>
            <a:r>
              <a:rPr kumimoji="0" lang="en-US" altLang="ja-JP" sz="2000"/>
              <a:t>TY</a:t>
            </a:r>
            <a:r>
              <a:rPr kumimoji="0" lang="ja-JP" altLang="en-US" sz="2000"/>
              <a:t>テーブルが壊れている（使えない）</a:t>
            </a:r>
            <a:endParaRPr kumimoji="0" lang="en-US" altLang="ja-JP" sz="2000"/>
          </a:p>
          <a:p>
            <a:pPr lvl="1" eaLnBrk="1" hangingPunct="1">
              <a:defRPr/>
            </a:pPr>
            <a:r>
              <a:rPr kumimoji="0" lang="en-US" altLang="ja-JP" sz="2000"/>
              <a:t>15 IFs</a:t>
            </a:r>
            <a:r>
              <a:rPr kumimoji="0" lang="ja-JP" altLang="en-US" sz="2000"/>
              <a:t>データを持つ</a:t>
            </a:r>
            <a:r>
              <a:rPr kumimoji="0" lang="en-US" altLang="ja-JP" sz="2000"/>
              <a:t>VERA 	B-beam</a:t>
            </a:r>
            <a:r>
              <a:rPr kumimoji="0" lang="ja-JP" altLang="en-US" sz="2000"/>
              <a:t>データを作成した</a:t>
            </a:r>
            <a:endParaRPr kumimoji="0" lang="en-US" altLang="ja-JP" sz="2000"/>
          </a:p>
          <a:p>
            <a:pPr eaLnBrk="1" hangingPunct="1">
              <a:defRPr/>
            </a:pPr>
            <a:r>
              <a:rPr kumimoji="0" lang="ja-JP" altLang="en-US" sz="2400"/>
              <a:t>必要ファイル：</a:t>
            </a:r>
            <a:endParaRPr kumimoji="0" lang="en-US" altLang="ja-JP" sz="2400"/>
          </a:p>
          <a:p>
            <a:pPr lvl="1" eaLnBrk="1" hangingPunct="1">
              <a:defRPr/>
            </a:pPr>
            <a:r>
              <a:rPr kumimoji="0" lang="en-US" altLang="ja-JP" sz="2000"/>
              <a:t>JNET_gain.txt, r[yyddd]_Tsys_		[MIZ, OGA, ..].dat</a:t>
            </a:r>
          </a:p>
          <a:p>
            <a:pPr lvl="1" eaLnBrk="1" hangingPunct="1">
              <a:defRPr/>
            </a:pPr>
            <a:r>
              <a:rPr kumimoji="0" lang="en-US" altLang="ja-JP" sz="2000"/>
              <a:t>veratsys.prm (</a:t>
            </a:r>
            <a:r>
              <a:rPr kumimoji="0" lang="ja-JP" altLang="en-US" sz="2000"/>
              <a:t>編集必要）</a:t>
            </a:r>
            <a:endParaRPr kumimoji="0" lang="en-US" altLang="ja-JP" sz="2000"/>
          </a:p>
          <a:p>
            <a:pPr eaLnBrk="1" hangingPunct="1">
              <a:defRPr/>
            </a:pPr>
            <a:r>
              <a:rPr kumimoji="0" lang="ja-JP" altLang="en-US" sz="2400">
                <a:solidFill>
                  <a:schemeClr val="folHlink"/>
                </a:solidFill>
              </a:rPr>
              <a:t>野辺山データ：</a:t>
            </a:r>
            <a:r>
              <a:rPr kumimoji="0" lang="en-US" altLang="ja-JP" sz="2400">
                <a:solidFill>
                  <a:schemeClr val="folHlink"/>
                </a:solidFill>
              </a:rPr>
              <a:t>45mtsys</a:t>
            </a:r>
            <a:endParaRPr kumimoji="0" lang="en-US" altLang="ja-JP" sz="2400"/>
          </a:p>
        </p:txBody>
      </p:sp>
      <p:pic>
        <p:nvPicPr>
          <p:cNvPr id="86019" name="Picture 5" descr="ピクチャ 2">
            <a:extLst>
              <a:ext uri="{FF2B5EF4-FFF2-40B4-BE49-F238E27FC236}">
                <a16:creationId xmlns:a16="http://schemas.microsoft.com/office/drawing/2014/main" id="{417D06D9-07E8-8849-B688-E9A2F62E44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1612900"/>
            <a:ext cx="4876800" cy="461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9547F43E-A49D-164B-AB39-74A60DFF0F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" y="1371600"/>
            <a:ext cx="8534400" cy="762000"/>
          </a:xfrm>
        </p:spPr>
        <p:txBody>
          <a:bodyPr/>
          <a:lstStyle/>
          <a:p>
            <a:pPr eaLnBrk="1" hangingPunct="1">
              <a:defRPr/>
            </a:pPr>
            <a:r>
              <a:rPr kumimoji="0" lang="en-US" altLang="ja-JP" sz="2800"/>
              <a:t>Amplitude calibration (1) : ANTAB/APCAL</a:t>
            </a:r>
            <a:endParaRPr kumimoji="0" lang="en-US" altLang="ja-JP" sz="3600"/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14401607-ED14-EF4C-9A72-62CF177714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73050" y="1989138"/>
            <a:ext cx="8458200" cy="3962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kumimoji="0" lang="en-US" altLang="ja-JP" sz="2400" dirty="0"/>
              <a:t>ANTAB: </a:t>
            </a:r>
            <a:r>
              <a:rPr kumimoji="0" lang="en-US" altLang="ja-JP" sz="2400" dirty="0" err="1"/>
              <a:t>Tsys</a:t>
            </a:r>
            <a:r>
              <a:rPr kumimoji="0" lang="en-US" altLang="ja-JP" sz="2400" dirty="0"/>
              <a:t>, antenna gain </a:t>
            </a:r>
            <a:r>
              <a:rPr kumimoji="0" lang="ja-JP" altLang="en-US" sz="2400"/>
              <a:t>の読み込み</a:t>
            </a:r>
            <a:endParaRPr kumimoji="0" lang="en-US" altLang="ja-JP" sz="2400" dirty="0"/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000" dirty="0"/>
              <a:t>task ‘</a:t>
            </a:r>
            <a:r>
              <a:rPr kumimoji="0" lang="en-US" altLang="ja-JP" sz="2000" dirty="0" err="1"/>
              <a:t>antab</a:t>
            </a:r>
            <a:r>
              <a:rPr kumimoji="0" lang="en-US" altLang="ja-JP" sz="2000" dirty="0"/>
              <a:t>’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000" dirty="0" err="1"/>
              <a:t>indisk</a:t>
            </a:r>
            <a:r>
              <a:rPr kumimoji="0" lang="en-US" altLang="ja-JP" sz="2000" dirty="0"/>
              <a:t> 1;getn 13;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000" dirty="0" err="1">
                <a:solidFill>
                  <a:srgbClr val="FF6600"/>
                </a:solidFill>
              </a:rPr>
              <a:t>calin</a:t>
            </a:r>
            <a:r>
              <a:rPr kumimoji="0" lang="en-US" altLang="ja-JP" sz="2000" dirty="0">
                <a:solidFill>
                  <a:srgbClr val="FF6600"/>
                </a:solidFill>
              </a:rPr>
              <a:t> </a:t>
            </a:r>
            <a:r>
              <a:rPr kumimoji="0" lang="en-US" altLang="ja-JP" sz="2000" dirty="0"/>
              <a:t>‘IN:r05084b/r05084b.antab (</a:t>
            </a:r>
            <a:r>
              <a:rPr kumimoji="0" lang="ja-JP" altLang="en-US" sz="2000"/>
              <a:t>存在するファイル名を確認して）</a:t>
            </a:r>
            <a:endParaRPr kumimoji="0" lang="en-US" altLang="ja-JP" sz="2000" dirty="0"/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000" dirty="0" err="1"/>
              <a:t>tyver</a:t>
            </a:r>
            <a:r>
              <a:rPr kumimoji="0" lang="en-US" altLang="ja-JP" sz="2000" dirty="0"/>
              <a:t> 1; </a:t>
            </a:r>
            <a:r>
              <a:rPr kumimoji="0" lang="en-US" altLang="ja-JP" sz="2000" dirty="0" err="1"/>
              <a:t>gcver</a:t>
            </a:r>
            <a:r>
              <a:rPr kumimoji="0" lang="en-US" altLang="ja-JP" sz="2000" dirty="0"/>
              <a:t> 1; </a:t>
            </a:r>
            <a:r>
              <a:rPr kumimoji="0" lang="en-US" altLang="ja-JP" sz="2000" dirty="0">
                <a:solidFill>
                  <a:schemeClr val="folHlink"/>
                </a:solidFill>
              </a:rPr>
              <a:t>offset 60 (</a:t>
            </a:r>
            <a:r>
              <a:rPr kumimoji="0" lang="ja-JP" altLang="en-US" sz="2000">
                <a:solidFill>
                  <a:schemeClr val="folHlink"/>
                </a:solidFill>
              </a:rPr>
              <a:t>測定時刻前後の観測時間帯へ補間）</a:t>
            </a:r>
            <a:endParaRPr kumimoji="0" lang="en-US" altLang="ja-JP" sz="2000" dirty="0">
              <a:solidFill>
                <a:schemeClr val="folHlink"/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kumimoji="0" lang="en-US" altLang="ja-JP" sz="2400" dirty="0"/>
              <a:t>APCAL: TY + GC  tables &gt;&gt;&gt; SN tables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000" dirty="0"/>
              <a:t>task ‘</a:t>
            </a:r>
            <a:r>
              <a:rPr kumimoji="0" lang="en-US" altLang="ja-JP" sz="2000" dirty="0" err="1"/>
              <a:t>apcal</a:t>
            </a:r>
            <a:r>
              <a:rPr kumimoji="0" lang="en-US" altLang="ja-JP" sz="2000" dirty="0"/>
              <a:t>’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000" dirty="0" err="1"/>
              <a:t>indiks</a:t>
            </a:r>
            <a:r>
              <a:rPr kumimoji="0" lang="en-US" altLang="ja-JP" sz="2000" dirty="0"/>
              <a:t> 1;getn 13; antennas 0; </a:t>
            </a:r>
            <a:r>
              <a:rPr kumimoji="0" lang="en-US" altLang="ja-JP" sz="2000" dirty="0" err="1"/>
              <a:t>bif</a:t>
            </a:r>
            <a:r>
              <a:rPr kumimoji="0" lang="en-US" altLang="ja-JP" sz="2000" dirty="0"/>
              <a:t> 1; </a:t>
            </a:r>
            <a:r>
              <a:rPr kumimoji="0" lang="en-US" altLang="ja-JP" sz="2000" dirty="0" err="1"/>
              <a:t>eif</a:t>
            </a:r>
            <a:r>
              <a:rPr kumimoji="0" lang="en-US" altLang="ja-JP" sz="2000" dirty="0"/>
              <a:t> 0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000" dirty="0"/>
              <a:t>source ‘ ‘; timer 0; </a:t>
            </a:r>
            <a:r>
              <a:rPr kumimoji="0" lang="en-US" altLang="ja-JP" sz="2000" dirty="0" err="1"/>
              <a:t>tyver</a:t>
            </a:r>
            <a:r>
              <a:rPr kumimoji="0" lang="en-US" altLang="ja-JP" sz="2000" dirty="0"/>
              <a:t> 1; </a:t>
            </a:r>
            <a:r>
              <a:rPr kumimoji="0" lang="en-US" altLang="ja-JP" sz="2000" dirty="0" err="1"/>
              <a:t>gcver</a:t>
            </a:r>
            <a:r>
              <a:rPr kumimoji="0" lang="en-US" altLang="ja-JP" sz="2000" dirty="0"/>
              <a:t> 1; </a:t>
            </a:r>
            <a:r>
              <a:rPr kumimoji="0" lang="en-US" altLang="ja-JP" sz="2000" dirty="0" err="1"/>
              <a:t>snver</a:t>
            </a:r>
            <a:r>
              <a:rPr kumimoji="0" lang="en-US" altLang="ja-JP" sz="2000" dirty="0"/>
              <a:t> 2; </a:t>
            </a:r>
            <a:r>
              <a:rPr kumimoji="0" lang="en-US" altLang="ja-JP" sz="2000" dirty="0" err="1"/>
              <a:t>solint</a:t>
            </a:r>
            <a:r>
              <a:rPr kumimoji="0" lang="en-US" altLang="ja-JP" sz="2000" dirty="0"/>
              <a:t> 1; </a:t>
            </a:r>
            <a:r>
              <a:rPr kumimoji="0" lang="en-US" altLang="ja-JP" sz="2000" dirty="0" err="1">
                <a:solidFill>
                  <a:srgbClr val="FF6600"/>
                </a:solidFill>
              </a:rPr>
              <a:t>calin</a:t>
            </a:r>
            <a:r>
              <a:rPr kumimoji="0" lang="en-US" altLang="ja-JP" sz="2000" dirty="0">
                <a:solidFill>
                  <a:srgbClr val="FF6600"/>
                </a:solidFill>
              </a:rPr>
              <a:t> </a:t>
            </a:r>
            <a:r>
              <a:rPr kumimoji="0" lang="en-US" altLang="ja-JP" sz="2000" dirty="0"/>
              <a:t>‘ ‘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kumimoji="0" lang="en-US" altLang="ja-JP" sz="2400" dirty="0"/>
              <a:t>CLCAL: CL2 + SN2 &gt;&gt;&gt; CL3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kumimoji="0" lang="en-US" altLang="ja-JP" sz="2400" dirty="0"/>
              <a:t>Gain </a:t>
            </a:r>
            <a:r>
              <a:rPr kumimoji="0" lang="ja-JP" altLang="en-US" sz="2400"/>
              <a:t>の確認</a:t>
            </a:r>
            <a:r>
              <a:rPr kumimoji="0" lang="ja-JP" altLang="en-US" sz="2400">
                <a:solidFill>
                  <a:schemeClr val="accent2"/>
                </a:solidFill>
              </a:rPr>
              <a:t>　（全局のデータがちゃんと存在する？）</a:t>
            </a:r>
            <a:endParaRPr kumimoji="0" lang="en-US" altLang="ja-JP" sz="2400" dirty="0">
              <a:solidFill>
                <a:schemeClr val="accent2"/>
              </a:solidFill>
            </a:endParaRPr>
          </a:p>
          <a:p>
            <a:pPr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400" dirty="0"/>
              <a:t>	task ’</a:t>
            </a:r>
            <a:r>
              <a:rPr kumimoji="0" lang="en-US" altLang="ja-JP" sz="2400" dirty="0" err="1"/>
              <a:t>snplt</a:t>
            </a:r>
            <a:r>
              <a:rPr kumimoji="0" lang="en-US" altLang="ja-JP" sz="2400" dirty="0"/>
              <a:t>’;   </a:t>
            </a:r>
            <a:r>
              <a:rPr kumimoji="0" lang="en-US" altLang="ja-JP" sz="2400" dirty="0" err="1"/>
              <a:t>optype</a:t>
            </a:r>
            <a:r>
              <a:rPr kumimoji="0" lang="en-US" altLang="ja-JP" sz="2400" dirty="0"/>
              <a:t> ‘amp’;    </a:t>
            </a:r>
            <a:r>
              <a:rPr kumimoji="0" lang="en-US" altLang="ja-JP" sz="2400" dirty="0" err="1"/>
              <a:t>inext</a:t>
            </a:r>
            <a:r>
              <a:rPr kumimoji="0" lang="en-US" altLang="ja-JP" sz="2400" dirty="0"/>
              <a:t> ‘</a:t>
            </a:r>
            <a:r>
              <a:rPr kumimoji="0" lang="en-US" altLang="ja-JP" sz="2400" dirty="0" err="1"/>
              <a:t>sn</a:t>
            </a:r>
            <a:r>
              <a:rPr kumimoji="0" lang="en-US" altLang="ja-JP" sz="2400" dirty="0"/>
              <a:t>’; </a:t>
            </a:r>
            <a:r>
              <a:rPr kumimoji="0" lang="en-US" altLang="ja-JP" sz="2400" dirty="0" err="1"/>
              <a:t>inver</a:t>
            </a:r>
            <a:r>
              <a:rPr kumimoji="0" lang="en-US" altLang="ja-JP" sz="2400" dirty="0"/>
              <a:t> 2; </a:t>
            </a:r>
          </a:p>
          <a:p>
            <a:pPr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400" dirty="0"/>
              <a:t>                                                </a:t>
            </a:r>
            <a:r>
              <a:rPr kumimoji="0" lang="en-US" altLang="ja-JP" sz="2400" dirty="0" err="1"/>
              <a:t>inext</a:t>
            </a:r>
            <a:r>
              <a:rPr kumimoji="0" lang="en-US" altLang="ja-JP" sz="2400" dirty="0"/>
              <a:t> ‘cl’; </a:t>
            </a:r>
            <a:r>
              <a:rPr kumimoji="0" lang="en-US" altLang="ja-JP" sz="2400" dirty="0" err="1"/>
              <a:t>inver</a:t>
            </a:r>
            <a:r>
              <a:rPr kumimoji="0" lang="en-US" altLang="ja-JP" sz="2400" dirty="0"/>
              <a:t> 3;                           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>
            <a:extLst>
              <a:ext uri="{FF2B5EF4-FFF2-40B4-BE49-F238E27FC236}">
                <a16:creationId xmlns:a16="http://schemas.microsoft.com/office/drawing/2014/main" id="{8BDD9EFA-6306-2343-9F7D-17058338E5F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429375" y="1446213"/>
            <a:ext cx="2376488" cy="1554162"/>
          </a:xfrm>
        </p:spPr>
        <p:txBody>
          <a:bodyPr/>
          <a:lstStyle/>
          <a:p>
            <a:pPr algn="l" eaLnBrk="1" hangingPunct="1">
              <a:defRPr/>
            </a:pPr>
            <a:r>
              <a:rPr kumimoji="0" lang="ja-JP" altLang="en-US" sz="2800"/>
              <a:t>こういう像を</a:t>
            </a:r>
            <a:br>
              <a:rPr kumimoji="0" lang="en-US" altLang="ja-JP" sz="2800" dirty="0"/>
            </a:br>
            <a:r>
              <a:rPr kumimoji="0" lang="ja-JP" altLang="en-US" sz="2800"/>
              <a:t>描きます。</a:t>
            </a:r>
            <a:endParaRPr kumimoji="0" lang="en-US" altLang="ja-JP" sz="2800" dirty="0"/>
          </a:p>
        </p:txBody>
      </p:sp>
      <p:pic>
        <p:nvPicPr>
          <p:cNvPr id="21506" name="図 7">
            <a:extLst>
              <a:ext uri="{FF2B5EF4-FFF2-40B4-BE49-F238E27FC236}">
                <a16:creationId xmlns:a16="http://schemas.microsoft.com/office/drawing/2014/main" id="{7A118EEE-9042-D044-8467-8D7B03692D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5880100" cy="6367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3655B50-B59F-504A-89E6-BCD457E6B2BC}"/>
              </a:ext>
            </a:extLst>
          </p:cNvPr>
          <p:cNvSpPr txBox="1"/>
          <p:nvPr/>
        </p:nvSpPr>
        <p:spPr>
          <a:xfrm>
            <a:off x="755650" y="260350"/>
            <a:ext cx="1830388" cy="8318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en-US" altLang="ja-JP" dirty="0">
                <a:solidFill>
                  <a:schemeClr val="bg1">
                    <a:lumMod val="50000"/>
                  </a:schemeClr>
                </a:solidFill>
              </a:rPr>
              <a:t>R Cas</a:t>
            </a:r>
          </a:p>
          <a:p>
            <a:pPr>
              <a:defRPr/>
            </a:pPr>
            <a:r>
              <a:rPr kumimoji="1" lang="en-US" altLang="ja-JP" dirty="0" err="1">
                <a:solidFill>
                  <a:schemeClr val="bg1">
                    <a:lumMod val="50000"/>
                  </a:schemeClr>
                </a:solidFill>
              </a:rPr>
              <a:t>SiO</a:t>
            </a:r>
            <a:r>
              <a:rPr kumimoji="1" lang="en-US" altLang="ja-JP" dirty="0">
                <a:solidFill>
                  <a:schemeClr val="bg1">
                    <a:lumMod val="50000"/>
                  </a:schemeClr>
                </a:solidFill>
              </a:rPr>
              <a:t> masers</a:t>
            </a:r>
            <a:endParaRPr kumimoji="1" lang="ja-JP" altLang="en-US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21508" name="図 4">
            <a:extLst>
              <a:ext uri="{FF2B5EF4-FFF2-40B4-BE49-F238E27FC236}">
                <a16:creationId xmlns:a16="http://schemas.microsoft.com/office/drawing/2014/main" id="{88C472DF-C60F-1D40-9E46-6CBB994810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9263" y="3500438"/>
            <a:ext cx="3444875" cy="321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9" name="テキスト ボックス 5">
            <a:extLst>
              <a:ext uri="{FF2B5EF4-FFF2-40B4-BE49-F238E27FC236}">
                <a16:creationId xmlns:a16="http://schemas.microsoft.com/office/drawing/2014/main" id="{5FA4B7C9-A1BD-6C44-80F0-50C8B3F6D7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6325" y="5835650"/>
            <a:ext cx="264953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buClr>
                <a:srgbClr val="FFFF66"/>
              </a:buClr>
              <a:buSzPct val="75000"/>
              <a:buFont typeface="Monotype Sorts" pitchFamily="2" charset="2"/>
              <a:buChar char="/"/>
              <a:defRPr kumimoji="1" sz="32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buClr>
                <a:srgbClr val="FF6666"/>
              </a:buClr>
              <a:buSzPct val="75000"/>
              <a:buFont typeface="Monotype Sorts" pitchFamily="2" charset="2"/>
              <a:buChar char="/"/>
              <a:defRPr kumimoji="1" sz="28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buClr>
                <a:srgbClr val="66CCFF"/>
              </a:buClr>
              <a:buSzPct val="75000"/>
              <a:buFont typeface="Monotype Sorts" pitchFamily="2" charset="2"/>
              <a:buChar char="/"/>
              <a:defRPr kumimoji="1"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buClr>
                <a:srgbClr val="80FF00"/>
              </a:buClr>
              <a:buSzPct val="75000"/>
              <a:buFont typeface="Monotype Sorts" pitchFamily="2" charset="2"/>
              <a:buChar char="/"/>
              <a:defRPr kumimoji="1" sz="20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buClr>
                <a:srgbClr val="FFCC66"/>
              </a:buClr>
              <a:buSzPct val="75000"/>
              <a:buFont typeface="Monotype Sorts" pitchFamily="2" charset="2"/>
              <a:buChar char="/"/>
              <a:defRPr kumimoji="1" sz="20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CC66"/>
              </a:buClr>
              <a:buSzPct val="75000"/>
              <a:buFont typeface="Monotype Sorts" pitchFamily="2" charset="2"/>
              <a:buChar char="/"/>
              <a:defRPr kumimoji="1" sz="20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CC66"/>
              </a:buClr>
              <a:buSzPct val="75000"/>
              <a:buFont typeface="Monotype Sorts" pitchFamily="2" charset="2"/>
              <a:buChar char="/"/>
              <a:defRPr kumimoji="1" sz="20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CC66"/>
              </a:buClr>
              <a:buSzPct val="75000"/>
              <a:buFont typeface="Monotype Sorts" pitchFamily="2" charset="2"/>
              <a:buChar char="/"/>
              <a:defRPr kumimoji="1" sz="20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CC66"/>
              </a:buClr>
              <a:buSzPct val="75000"/>
              <a:buFont typeface="Monotype Sorts" pitchFamily="2" charset="2"/>
              <a:buChar char="/"/>
              <a:defRPr kumimoji="1" sz="20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9pPr>
          </a:lstStyle>
          <a:p>
            <a:pPr>
              <a:buClrTx/>
              <a:buSzTx/>
              <a:buFontTx/>
              <a:buNone/>
            </a:pPr>
            <a:r>
              <a:rPr lang="en-US" altLang="ja-JP" sz="1600" b="1"/>
              <a:t>J0006+50 37 mJy/beam</a:t>
            </a:r>
            <a:endParaRPr lang="ja-JP" altLang="en-US" sz="1600" b="1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>
            <a:extLst>
              <a:ext uri="{FF2B5EF4-FFF2-40B4-BE49-F238E27FC236}">
                <a16:creationId xmlns:a16="http://schemas.microsoft.com/office/drawing/2014/main" id="{F98B771F-7943-B04F-A30D-DA3DB8C2FB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kumimoji="0" lang="ja-JP" altLang="en-US"/>
              <a:t>システム雑音温度のプロット</a:t>
            </a:r>
            <a:endParaRPr kumimoji="0" lang="en-US" altLang="ja-JP"/>
          </a:p>
        </p:txBody>
      </p:sp>
      <p:sp>
        <p:nvSpPr>
          <p:cNvPr id="161795" name="Rectangle 3">
            <a:extLst>
              <a:ext uri="{FF2B5EF4-FFF2-40B4-BE49-F238E27FC236}">
                <a16:creationId xmlns:a16="http://schemas.microsoft.com/office/drawing/2014/main" id="{7487A8F2-F299-2445-B4A7-97E89902ED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Monotype Sorts" pitchFamily="2" charset="2"/>
              <a:buNone/>
              <a:defRPr/>
            </a:pPr>
            <a:r>
              <a:rPr kumimoji="0" lang="en-US" altLang="ja-JP"/>
              <a:t>task ‘snplt’</a:t>
            </a:r>
          </a:p>
          <a:p>
            <a:pPr eaLnBrk="1" hangingPunct="1">
              <a:buFont typeface="Monotype Sorts" pitchFamily="2" charset="2"/>
              <a:buNone/>
              <a:defRPr/>
            </a:pPr>
            <a:r>
              <a:rPr kumimoji="0" lang="en-US" altLang="ja-JP"/>
              <a:t>source ‘’; inext ‘ty’; inver 1; optype ‘tsys’</a:t>
            </a:r>
          </a:p>
          <a:p>
            <a:pPr eaLnBrk="1" hangingPunct="1">
              <a:buFont typeface="Monotype Sorts" pitchFamily="2" charset="2"/>
              <a:buNone/>
              <a:defRPr/>
            </a:pPr>
            <a:r>
              <a:rPr kumimoji="0" lang="en-US" altLang="ja-JP"/>
              <a:t>opcode ‘’; antennas 0; nplot 6; dotv 1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9ADD4A48-B6A8-F740-AB15-DA7ED81361B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" y="1371600"/>
            <a:ext cx="8534400" cy="762000"/>
          </a:xfrm>
        </p:spPr>
        <p:txBody>
          <a:bodyPr/>
          <a:lstStyle/>
          <a:p>
            <a:pPr eaLnBrk="1" hangingPunct="1">
              <a:defRPr/>
            </a:pPr>
            <a:r>
              <a:rPr kumimoji="0" lang="en-US" altLang="ja-JP" sz="3200" dirty="0"/>
              <a:t>Fringe fitting</a:t>
            </a:r>
            <a:r>
              <a:rPr kumimoji="0" lang="ja-JP" altLang="en-US" sz="3200"/>
              <a:t>　</a:t>
            </a:r>
            <a:r>
              <a:rPr kumimoji="0" lang="en-US" altLang="ja-JP" sz="3200" dirty="0"/>
              <a:t>(for calibrator)</a:t>
            </a:r>
            <a:endParaRPr kumimoji="0" lang="en-US" altLang="ja-JP" dirty="0"/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C00975A9-AE81-D14E-9D94-E9949496CF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2133600"/>
            <a:ext cx="8686800" cy="3962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kumimoji="0" lang="en-US" altLang="ja-JP" sz="2400" dirty="0"/>
              <a:t>AVSPC: averaging spectrum to reduce channel#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000" dirty="0"/>
              <a:t>Task ‘</a:t>
            </a:r>
            <a:r>
              <a:rPr kumimoji="0" lang="en-US" altLang="ja-JP" sz="2000" dirty="0" err="1"/>
              <a:t>avspc</a:t>
            </a:r>
            <a:r>
              <a:rPr kumimoji="0" lang="en-US" altLang="ja-JP" sz="2000" dirty="0"/>
              <a:t>’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000" dirty="0" err="1"/>
              <a:t>indisk</a:t>
            </a:r>
            <a:r>
              <a:rPr kumimoji="0" lang="en-US" altLang="ja-JP" sz="2000" dirty="0"/>
              <a:t> 1;getn 3; </a:t>
            </a:r>
            <a:r>
              <a:rPr kumimoji="0" lang="en-US" altLang="ja-JP" sz="2000" dirty="0" err="1"/>
              <a:t>outdisk</a:t>
            </a:r>
            <a:r>
              <a:rPr kumimoji="0" lang="en-US" altLang="ja-JP" sz="2000" dirty="0"/>
              <a:t> 1;geto 3; outclass ‘</a:t>
            </a:r>
            <a:r>
              <a:rPr kumimoji="0" lang="en-US" altLang="ja-JP" sz="2000" dirty="0" err="1"/>
              <a:t>avspc</a:t>
            </a:r>
            <a:r>
              <a:rPr kumimoji="0" lang="en-US" altLang="ja-JP" sz="2000" dirty="0"/>
              <a:t>’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000" dirty="0" err="1">
                <a:solidFill>
                  <a:srgbClr val="2EFFFF"/>
                </a:solidFill>
              </a:rPr>
              <a:t>docal</a:t>
            </a:r>
            <a:r>
              <a:rPr kumimoji="0" lang="en-US" altLang="ja-JP" sz="2000" dirty="0">
                <a:solidFill>
                  <a:srgbClr val="2EFFFF"/>
                </a:solidFill>
              </a:rPr>
              <a:t> 1; </a:t>
            </a:r>
            <a:r>
              <a:rPr kumimoji="0" lang="en-US" altLang="ja-JP" sz="2000" dirty="0" err="1">
                <a:solidFill>
                  <a:srgbClr val="2EFFFF"/>
                </a:solidFill>
              </a:rPr>
              <a:t>gainuse</a:t>
            </a:r>
            <a:r>
              <a:rPr kumimoji="0" lang="en-US" altLang="ja-JP" sz="2000" dirty="0">
                <a:solidFill>
                  <a:srgbClr val="2EFFFF"/>
                </a:solidFill>
              </a:rPr>
              <a:t> 3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000" dirty="0" err="1"/>
              <a:t>ichansel</a:t>
            </a:r>
            <a:r>
              <a:rPr kumimoji="0" lang="en-US" altLang="ja-JP" sz="2000" dirty="0"/>
              <a:t> 0;  </a:t>
            </a:r>
            <a:r>
              <a:rPr kumimoji="0" lang="en-US" altLang="ja-JP" sz="2000" dirty="0" err="1"/>
              <a:t>avoption</a:t>
            </a:r>
            <a:r>
              <a:rPr kumimoji="0" lang="en-US" altLang="ja-JP" sz="2000" dirty="0"/>
              <a:t> ‘subs’; </a:t>
            </a:r>
            <a:r>
              <a:rPr kumimoji="0" lang="en-US" altLang="ja-JP" sz="2000" dirty="0" err="1"/>
              <a:t>Flagver</a:t>
            </a:r>
            <a:r>
              <a:rPr kumimoji="0" lang="en-US" altLang="ja-JP" sz="2000" dirty="0"/>
              <a:t> 0; channel 32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kumimoji="0" lang="en-US" altLang="ja-JP" sz="2400" dirty="0"/>
              <a:t>FRING: fringe fitting (AVSPC</a:t>
            </a:r>
            <a:r>
              <a:rPr kumimoji="0" lang="ja-JP" altLang="en-US" sz="2400"/>
              <a:t>で新しくできたデータを使用）</a:t>
            </a:r>
            <a:endParaRPr kumimoji="0" lang="en-US" altLang="ja-JP" sz="2400" dirty="0"/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000" dirty="0"/>
              <a:t>Task ‘</a:t>
            </a:r>
            <a:r>
              <a:rPr kumimoji="0" lang="en-US" altLang="ja-JP" sz="2000" dirty="0" err="1"/>
              <a:t>fring</a:t>
            </a:r>
            <a:r>
              <a:rPr kumimoji="0" lang="en-US" altLang="ja-JP" sz="2000" dirty="0"/>
              <a:t>’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000" dirty="0" err="1"/>
              <a:t>Indisk</a:t>
            </a:r>
            <a:r>
              <a:rPr kumimoji="0" lang="en-US" altLang="ja-JP" sz="2000" dirty="0"/>
              <a:t> 1;getn 32; </a:t>
            </a:r>
            <a:r>
              <a:rPr kumimoji="0" lang="en-US" altLang="ja-JP" sz="2000" dirty="0">
                <a:solidFill>
                  <a:schemeClr val="accent2"/>
                </a:solidFill>
              </a:rPr>
              <a:t>cal</a:t>
            </a:r>
            <a:r>
              <a:rPr kumimoji="0" lang="en-US" altLang="ja-JP" sz="2000" dirty="0"/>
              <a:t>ibration </a:t>
            </a:r>
            <a:r>
              <a:rPr kumimoji="0" lang="en-US" altLang="ja-JP" sz="2000" dirty="0" err="1">
                <a:solidFill>
                  <a:schemeClr val="accent2"/>
                </a:solidFill>
              </a:rPr>
              <a:t>sour</a:t>
            </a:r>
            <a:r>
              <a:rPr kumimoji="0" lang="en-US" altLang="ja-JP" sz="2000" dirty="0" err="1"/>
              <a:t>ource</a:t>
            </a:r>
            <a:r>
              <a:rPr kumimoji="0" lang="en-US" altLang="ja-JP" sz="2000" dirty="0"/>
              <a:t>  ‘J0102+58’ ‘’ 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000" dirty="0"/>
              <a:t>Timer 0; </a:t>
            </a:r>
            <a:r>
              <a:rPr kumimoji="0" lang="en-US" altLang="ja-JP" sz="2000" dirty="0" err="1"/>
              <a:t>bchan</a:t>
            </a:r>
            <a:r>
              <a:rPr kumimoji="0" lang="en-US" altLang="ja-JP" sz="2000" dirty="0"/>
              <a:t> 2;echan 15; antennas 0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000" dirty="0">
                <a:solidFill>
                  <a:schemeClr val="accent2"/>
                </a:solidFill>
              </a:rPr>
              <a:t>Do cal</a:t>
            </a:r>
            <a:r>
              <a:rPr kumimoji="0" lang="en-US" altLang="ja-JP" sz="2000" dirty="0">
                <a:solidFill>
                  <a:schemeClr val="accent1"/>
                </a:solidFill>
              </a:rPr>
              <a:t>ib</a:t>
            </a:r>
            <a:r>
              <a:rPr kumimoji="0" lang="en-US" altLang="ja-JP" sz="2000" dirty="0"/>
              <a:t>ration 1; </a:t>
            </a:r>
            <a:r>
              <a:rPr kumimoji="0" lang="en-US" altLang="ja-JP" sz="2000" dirty="0" err="1"/>
              <a:t>gainuse</a:t>
            </a:r>
            <a:r>
              <a:rPr kumimoji="0" lang="en-US" altLang="ja-JP" sz="2000" dirty="0"/>
              <a:t> 3; </a:t>
            </a:r>
            <a:r>
              <a:rPr kumimoji="0" lang="en-US" altLang="ja-JP" sz="2000" dirty="0" err="1"/>
              <a:t>Doband</a:t>
            </a:r>
            <a:r>
              <a:rPr kumimoji="0" lang="en-US" altLang="ja-JP" sz="2000" dirty="0"/>
              <a:t>=-1;  </a:t>
            </a:r>
            <a:r>
              <a:rPr kumimoji="0" lang="en-US" altLang="ja-JP" sz="2000" dirty="0" err="1">
                <a:solidFill>
                  <a:srgbClr val="2EFFFF"/>
                </a:solidFill>
              </a:rPr>
              <a:t>docal</a:t>
            </a:r>
            <a:r>
              <a:rPr kumimoji="0" lang="en-US" altLang="ja-JP" sz="2000" dirty="0">
                <a:solidFill>
                  <a:srgbClr val="2EFFFF"/>
                </a:solidFill>
              </a:rPr>
              <a:t>=-1; </a:t>
            </a:r>
            <a:r>
              <a:rPr kumimoji="0" lang="en-US" altLang="ja-JP" sz="2000" dirty="0"/>
              <a:t> clr2n; </a:t>
            </a:r>
            <a:r>
              <a:rPr kumimoji="0" lang="en-US" altLang="ja-JP" sz="2000" dirty="0" err="1"/>
              <a:t>clro</a:t>
            </a:r>
            <a:r>
              <a:rPr kumimoji="0" lang="en-US" altLang="ja-JP" sz="2000" dirty="0"/>
              <a:t> 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000" dirty="0">
                <a:solidFill>
                  <a:schemeClr val="accent2"/>
                </a:solidFill>
              </a:rPr>
              <a:t>Ref</a:t>
            </a:r>
            <a:r>
              <a:rPr kumimoji="0" lang="en-US" altLang="ja-JP" sz="2000" dirty="0"/>
              <a:t>erence </a:t>
            </a:r>
            <a:r>
              <a:rPr kumimoji="0" lang="en-US" altLang="ja-JP" sz="2000" dirty="0">
                <a:solidFill>
                  <a:schemeClr val="accent2"/>
                </a:solidFill>
              </a:rPr>
              <a:t>ant</a:t>
            </a:r>
            <a:r>
              <a:rPr kumimoji="0" lang="en-US" altLang="ja-JP" sz="2000" dirty="0"/>
              <a:t>enna 2; search 5, 1; </a:t>
            </a:r>
            <a:r>
              <a:rPr kumimoji="0" lang="en-US" altLang="ja-JP" sz="2000" dirty="0">
                <a:solidFill>
                  <a:schemeClr val="accent2"/>
                </a:solidFill>
              </a:rPr>
              <a:t>sol</a:t>
            </a:r>
            <a:r>
              <a:rPr kumimoji="0" lang="en-US" altLang="ja-JP" sz="2000" dirty="0"/>
              <a:t>ution </a:t>
            </a:r>
            <a:r>
              <a:rPr kumimoji="0" lang="en-US" altLang="ja-JP" sz="2000" dirty="0">
                <a:solidFill>
                  <a:schemeClr val="accent2"/>
                </a:solidFill>
              </a:rPr>
              <a:t>int</a:t>
            </a:r>
            <a:r>
              <a:rPr kumimoji="0" lang="en-US" altLang="ja-JP" sz="2000" dirty="0"/>
              <a:t>erval 5; </a:t>
            </a:r>
            <a:r>
              <a:rPr kumimoji="0" lang="en-US" altLang="ja-JP" sz="2000" dirty="0" err="1"/>
              <a:t>solsub</a:t>
            </a:r>
            <a:r>
              <a:rPr kumimoji="0" lang="en-US" altLang="ja-JP" sz="2000" dirty="0"/>
              <a:t> 0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000" dirty="0" err="1"/>
              <a:t>aparm</a:t>
            </a:r>
            <a:r>
              <a:rPr kumimoji="0" lang="en-US" altLang="ja-JP" sz="2000" dirty="0"/>
              <a:t> </a:t>
            </a:r>
            <a:r>
              <a:rPr kumimoji="0" lang="en-US" altLang="ja-JP" sz="2000" dirty="0">
                <a:solidFill>
                  <a:srgbClr val="81FFFF"/>
                </a:solidFill>
              </a:rPr>
              <a:t>0 0 0 0 2 1 7 0 1</a:t>
            </a:r>
            <a:r>
              <a:rPr kumimoji="0" lang="en-US" altLang="ja-JP" sz="2000" dirty="0"/>
              <a:t>; </a:t>
            </a:r>
            <a:r>
              <a:rPr kumimoji="0" lang="en-US" altLang="ja-JP" sz="2000" dirty="0" err="1"/>
              <a:t>dparm</a:t>
            </a:r>
            <a:r>
              <a:rPr kumimoji="0" lang="en-US" altLang="ja-JP" sz="2000" dirty="0"/>
              <a:t> </a:t>
            </a:r>
            <a:r>
              <a:rPr kumimoji="0" lang="en-US" altLang="ja-JP" sz="2000" dirty="0">
                <a:solidFill>
                  <a:srgbClr val="81FFFF"/>
                </a:solidFill>
              </a:rPr>
              <a:t>3 100, 100, 1</a:t>
            </a:r>
            <a:r>
              <a:rPr kumimoji="0" lang="en-US" altLang="ja-JP" sz="2000" dirty="0"/>
              <a:t>; </a:t>
            </a:r>
            <a:r>
              <a:rPr kumimoji="0" lang="en-US" altLang="ja-JP" sz="2000" dirty="0" err="1"/>
              <a:t>snver</a:t>
            </a:r>
            <a:r>
              <a:rPr kumimoji="0" lang="en-US" altLang="ja-JP" sz="2000" dirty="0"/>
              <a:t> 3</a:t>
            </a:r>
          </a:p>
        </p:txBody>
      </p:sp>
      <p:cxnSp>
        <p:nvCxnSpPr>
          <p:cNvPr id="92163" name="直線コネクタ 2">
            <a:extLst>
              <a:ext uri="{FF2B5EF4-FFF2-40B4-BE49-F238E27FC236}">
                <a16:creationId xmlns:a16="http://schemas.microsoft.com/office/drawing/2014/main" id="{BE49F2CE-C33A-4943-BFC9-72A3C35DDF16}"/>
              </a:ext>
            </a:extLst>
          </p:cNvPr>
          <p:cNvCxnSpPr>
            <a:cxnSpLocks/>
          </p:cNvCxnSpPr>
          <p:nvPr/>
        </p:nvCxnSpPr>
        <p:spPr bwMode="auto">
          <a:xfrm>
            <a:off x="304800" y="4941888"/>
            <a:ext cx="5059363" cy="0"/>
          </a:xfrm>
          <a:prstGeom prst="line">
            <a:avLst/>
          </a:prstGeom>
          <a:noFill/>
          <a:ln w="1905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164" name="直線コネクタ 5">
            <a:extLst>
              <a:ext uri="{FF2B5EF4-FFF2-40B4-BE49-F238E27FC236}">
                <a16:creationId xmlns:a16="http://schemas.microsoft.com/office/drawing/2014/main" id="{F5BB66A7-37F1-9442-A5A2-D54084CD2BBB}"/>
              </a:ext>
            </a:extLst>
          </p:cNvPr>
          <p:cNvCxnSpPr>
            <a:cxnSpLocks/>
          </p:cNvCxnSpPr>
          <p:nvPr/>
        </p:nvCxnSpPr>
        <p:spPr bwMode="auto">
          <a:xfrm>
            <a:off x="323850" y="4868863"/>
            <a:ext cx="5040313" cy="0"/>
          </a:xfrm>
          <a:prstGeom prst="line">
            <a:avLst/>
          </a:prstGeom>
          <a:noFill/>
          <a:ln w="1905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F35CE8D7-4515-7642-94B1-36B513A63B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" y="1371600"/>
            <a:ext cx="8534400" cy="762000"/>
          </a:xfrm>
        </p:spPr>
        <p:txBody>
          <a:bodyPr/>
          <a:lstStyle/>
          <a:p>
            <a:pPr eaLnBrk="1" hangingPunct="1">
              <a:defRPr/>
            </a:pPr>
            <a:r>
              <a:rPr kumimoji="0" lang="en-US" altLang="ja-JP" sz="3200"/>
              <a:t>Fringe fitting (for calibrator)</a:t>
            </a:r>
            <a:endParaRPr kumimoji="0" lang="en-US" altLang="ja-JP"/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EC4844A2-F98E-7746-976A-2505248F44E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2057400"/>
            <a:ext cx="8458200" cy="4038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kumimoji="0" lang="en-US" altLang="ja-JP" sz="2400"/>
              <a:t>SNPLT: solution check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000"/>
              <a:t>Tget snplt;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000"/>
              <a:t>Indisk 1;getn 32; Inext ‘sn’; source ‘ ’; inver 3;  nplot 7; 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000"/>
              <a:t>bif 1;eif 0; optype ‘[</a:t>
            </a:r>
            <a:r>
              <a:rPr kumimoji="0" lang="en-US" altLang="ja-JP" sz="2000">
                <a:solidFill>
                  <a:schemeClr val="accent2"/>
                </a:solidFill>
              </a:rPr>
              <a:t>snr</a:t>
            </a:r>
            <a:r>
              <a:rPr kumimoji="0" lang="en-US" altLang="ja-JP" sz="2000"/>
              <a:t>, </a:t>
            </a:r>
            <a:r>
              <a:rPr kumimoji="0" lang="en-US" altLang="ja-JP" sz="2000">
                <a:solidFill>
                  <a:schemeClr val="accent2"/>
                </a:solidFill>
              </a:rPr>
              <a:t>phas</a:t>
            </a:r>
            <a:r>
              <a:rPr kumimoji="0" lang="en-US" altLang="ja-JP" sz="2000"/>
              <a:t>, </a:t>
            </a:r>
            <a:r>
              <a:rPr kumimoji="0" lang="en-US" altLang="ja-JP" sz="2000">
                <a:solidFill>
                  <a:schemeClr val="accent2"/>
                </a:solidFill>
              </a:rPr>
              <a:t>dela</a:t>
            </a:r>
            <a:r>
              <a:rPr kumimoji="0" lang="en-US" altLang="ja-JP" sz="2000"/>
              <a:t>, </a:t>
            </a:r>
            <a:r>
              <a:rPr kumimoji="0" lang="en-US" altLang="ja-JP" sz="2000">
                <a:solidFill>
                  <a:schemeClr val="accent2"/>
                </a:solidFill>
              </a:rPr>
              <a:t>rate</a:t>
            </a:r>
            <a:r>
              <a:rPr kumimoji="0" lang="en-US" altLang="ja-JP" sz="2000"/>
              <a:t>]’;  Dotv 1; opcode ‘’; 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000"/>
              <a:t>do3col 1; pixrange 0; 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kumimoji="0" lang="en-US" altLang="ja-JP" sz="2400"/>
              <a:t>SNEDT:  Editting an SN table 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000"/>
              <a:t>Task ‘snedt’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000"/>
              <a:t>Indisk 1;getn 7; inext ‘sn’; inver 3; timer 0; bif 1; eif 0;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000"/>
              <a:t>Dodelay 1; Solint 5; antuse 1;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kumimoji="0" lang="en-US" altLang="ja-JP" sz="2400"/>
              <a:t>TACOP: Copy the SN table to original file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000"/>
              <a:t>Task ‘tacop’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000"/>
              <a:t>Indisk 1; getn 32; outdisk 1; geto 3; inext ‘sn’; 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000"/>
              <a:t>inver 3; outver 3; ncount 1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>
            <a:extLst>
              <a:ext uri="{FF2B5EF4-FFF2-40B4-BE49-F238E27FC236}">
                <a16:creationId xmlns:a16="http://schemas.microsoft.com/office/drawing/2014/main" id="{72F3F206-5F32-AC41-9063-574ABA8F75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" y="1371600"/>
            <a:ext cx="8534400" cy="762000"/>
          </a:xfrm>
        </p:spPr>
        <p:txBody>
          <a:bodyPr/>
          <a:lstStyle/>
          <a:p>
            <a:pPr eaLnBrk="1" hangingPunct="1">
              <a:defRPr/>
            </a:pPr>
            <a:r>
              <a:rPr kumimoji="0" lang="en-US" altLang="ja-JP" sz="3200"/>
              <a:t>Fringe fitting (for calibrator)</a:t>
            </a:r>
            <a:endParaRPr kumimoji="0" lang="en-US" altLang="ja-JP"/>
          </a:p>
        </p:txBody>
      </p:sp>
      <p:sp>
        <p:nvSpPr>
          <p:cNvPr id="120835" name="Rectangle 3">
            <a:extLst>
              <a:ext uri="{FF2B5EF4-FFF2-40B4-BE49-F238E27FC236}">
                <a16:creationId xmlns:a16="http://schemas.microsoft.com/office/drawing/2014/main" id="{ACCDEAEB-9CD9-5044-87C6-DC0326CB6D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2057400"/>
            <a:ext cx="8610600" cy="4038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kumimoji="0" lang="en-US" altLang="ja-JP" sz="2000"/>
              <a:t>CLCAL:  CL3 + SN3 &gt;&gt;&gt; CL4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000"/>
              <a:t>Tget clcal; 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000"/>
              <a:t>calsour ‘ ‘; source ‘ ‘;</a:t>
            </a:r>
            <a:r>
              <a:rPr kumimoji="0" lang="en-US" altLang="ja-JP" sz="2000">
                <a:solidFill>
                  <a:schemeClr val="accent2"/>
                </a:solidFill>
              </a:rPr>
              <a:t>interpol</a:t>
            </a:r>
            <a:r>
              <a:rPr kumimoji="0" lang="en-US" altLang="ja-JP" sz="2000"/>
              <a:t>ation ‘2pt’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000"/>
              <a:t>			</a:t>
            </a:r>
            <a:r>
              <a:rPr kumimoji="0" lang="ja-JP" altLang="en-US" sz="2000"/>
              <a:t>（</a:t>
            </a:r>
            <a:r>
              <a:rPr kumimoji="0" lang="en-US" altLang="ja-JP" sz="2000"/>
              <a:t>’</a:t>
            </a:r>
            <a:r>
              <a:rPr kumimoji="0" lang="en-US" altLang="ja-JP" sz="2000">
                <a:solidFill>
                  <a:schemeClr val="folHlink"/>
                </a:solidFill>
              </a:rPr>
              <a:t>ambg</a:t>
            </a:r>
            <a:r>
              <a:rPr kumimoji="0" lang="en-US" altLang="ja-JP" sz="2000"/>
              <a:t>’ for maser or reference source);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000"/>
              <a:t>cutoff 0; refant 2; snver 3; gainver 3; gainuse 4</a:t>
            </a:r>
            <a:endParaRPr kumimoji="0" lang="en-US" altLang="ja-JP" sz="180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ED4D50F0-174D-3B45-AEA6-7EDCEAA3788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" y="1371600"/>
            <a:ext cx="8534400" cy="762000"/>
          </a:xfrm>
        </p:spPr>
        <p:txBody>
          <a:bodyPr/>
          <a:lstStyle/>
          <a:p>
            <a:pPr eaLnBrk="1" hangingPunct="1">
              <a:defRPr/>
            </a:pPr>
            <a:r>
              <a:rPr kumimoji="0" lang="en-US" altLang="ja-JP" sz="3200" dirty="0"/>
              <a:t>Bandpass response calibration</a:t>
            </a:r>
            <a:endParaRPr kumimoji="0" lang="en-US" altLang="ja-JP" dirty="0"/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170084F0-EBA9-8243-B566-04FFD1C587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057400"/>
            <a:ext cx="8382000" cy="4038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kumimoji="0" lang="en-US" altLang="ja-JP" sz="2000" dirty="0"/>
              <a:t>BPASS: real &amp; complex bandpass response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800" dirty="0"/>
              <a:t>Task ‘</a:t>
            </a:r>
            <a:r>
              <a:rPr kumimoji="0" lang="en-US" altLang="ja-JP" sz="1800" dirty="0" err="1"/>
              <a:t>bpass</a:t>
            </a:r>
            <a:r>
              <a:rPr kumimoji="0" lang="en-US" altLang="ja-JP" sz="1800" dirty="0"/>
              <a:t>’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800" dirty="0" err="1"/>
              <a:t>Indisk</a:t>
            </a:r>
            <a:r>
              <a:rPr kumimoji="0" lang="en-US" altLang="ja-JP" sz="1800" dirty="0"/>
              <a:t> 1;getn 13; </a:t>
            </a:r>
            <a:r>
              <a:rPr kumimoji="0" lang="en-US" altLang="ja-JP" sz="1800" dirty="0" err="1"/>
              <a:t>calsour</a:t>
            </a:r>
            <a:r>
              <a:rPr kumimoji="0" lang="en-US" altLang="ja-JP" sz="1800" dirty="0"/>
              <a:t> ‘J2202+42 ‘ ‘’; </a:t>
            </a:r>
            <a:r>
              <a:rPr kumimoji="0" lang="en-US" altLang="ja-JP" sz="1800" dirty="0" err="1"/>
              <a:t>bif</a:t>
            </a:r>
            <a:r>
              <a:rPr kumimoji="0" lang="en-US" altLang="ja-JP" sz="1800" dirty="0"/>
              <a:t> 1; </a:t>
            </a:r>
            <a:r>
              <a:rPr kumimoji="0" lang="en-US" altLang="ja-JP" sz="1800" dirty="0" err="1"/>
              <a:t>eif</a:t>
            </a:r>
            <a:r>
              <a:rPr kumimoji="0" lang="en-US" altLang="ja-JP" sz="1800" dirty="0"/>
              <a:t> 0; </a:t>
            </a:r>
            <a:r>
              <a:rPr kumimoji="0" lang="en-US" altLang="ja-JP" sz="1800" dirty="0" err="1"/>
              <a:t>docal</a:t>
            </a:r>
            <a:r>
              <a:rPr kumimoji="0" lang="en-US" altLang="ja-JP" sz="1800" dirty="0"/>
              <a:t> 1;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800" dirty="0" err="1"/>
              <a:t>Doband</a:t>
            </a:r>
            <a:r>
              <a:rPr kumimoji="0" lang="en-US" altLang="ja-JP" sz="1800" dirty="0"/>
              <a:t>=-1; Timer 0 ; smooth 0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endParaRPr kumimoji="0" lang="en-US" altLang="ja-JP" sz="1800" dirty="0"/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800" dirty="0">
                <a:solidFill>
                  <a:srgbClr val="FFC000"/>
                </a:solidFill>
              </a:rPr>
              <a:t>(complex); </a:t>
            </a:r>
            <a:r>
              <a:rPr kumimoji="0" lang="en-US" altLang="ja-JP" sz="1800" dirty="0" err="1"/>
              <a:t>gainuse</a:t>
            </a:r>
            <a:r>
              <a:rPr kumimoji="0" lang="en-US" altLang="ja-JP" sz="1800" dirty="0"/>
              <a:t> 4; </a:t>
            </a:r>
            <a:r>
              <a:rPr kumimoji="0" lang="en-US" altLang="ja-JP" sz="1800" dirty="0" err="1">
                <a:solidFill>
                  <a:schemeClr val="accent2"/>
                </a:solidFill>
              </a:rPr>
              <a:t>bpassprm</a:t>
            </a:r>
            <a:r>
              <a:rPr kumimoji="0" lang="en-US" altLang="ja-JP" sz="1800" dirty="0">
                <a:solidFill>
                  <a:schemeClr val="accent2"/>
                </a:solidFill>
              </a:rPr>
              <a:t> 0 0 0 1</a:t>
            </a:r>
            <a:r>
              <a:rPr kumimoji="0" lang="en-US" altLang="ja-JP" sz="1800" dirty="0"/>
              <a:t>; </a:t>
            </a:r>
            <a:r>
              <a:rPr kumimoji="0" lang="en-US" altLang="ja-JP" sz="1800" dirty="0" err="1"/>
              <a:t>solint</a:t>
            </a:r>
            <a:r>
              <a:rPr kumimoji="0" lang="en-US" altLang="ja-JP" sz="1800" dirty="0"/>
              <a:t>=-1 ( or 1000); </a:t>
            </a:r>
            <a:r>
              <a:rPr kumimoji="0" lang="en-US" altLang="ja-JP" sz="1800" dirty="0" err="1"/>
              <a:t>outver</a:t>
            </a:r>
            <a:r>
              <a:rPr kumimoji="0" lang="en-US" altLang="ja-JP" sz="1800" dirty="0"/>
              <a:t> 1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ja-JP" altLang="en-US" sz="1800">
                <a:solidFill>
                  <a:schemeClr val="folHlink"/>
                </a:solidFill>
              </a:rPr>
              <a:t>　</a:t>
            </a:r>
            <a:r>
              <a:rPr kumimoji="0" lang="en-US" altLang="ja-JP" sz="1800" dirty="0">
                <a:solidFill>
                  <a:schemeClr val="folHlink"/>
                </a:solidFill>
              </a:rPr>
              <a:t>※</a:t>
            </a:r>
            <a:r>
              <a:rPr kumimoji="0" lang="ja-JP" altLang="en-US" sz="1800">
                <a:solidFill>
                  <a:schemeClr val="folHlink"/>
                </a:solidFill>
              </a:rPr>
              <a:t>この解を使わない場合：　</a:t>
            </a:r>
            <a:endParaRPr kumimoji="0" lang="en-US" altLang="ja-JP" sz="1800" dirty="0">
              <a:solidFill>
                <a:schemeClr val="folHlink"/>
              </a:solidFill>
            </a:endParaRP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ja-JP" altLang="en-US" sz="1800">
                <a:solidFill>
                  <a:schemeClr val="folHlink"/>
                </a:solidFill>
              </a:rPr>
              <a:t>　　</a:t>
            </a:r>
            <a:r>
              <a:rPr kumimoji="0" lang="en-US" altLang="ja-JP" sz="1800" dirty="0">
                <a:solidFill>
                  <a:schemeClr val="folHlink"/>
                </a:solidFill>
              </a:rPr>
              <a:t>1. VERA4</a:t>
            </a:r>
            <a:r>
              <a:rPr kumimoji="0" lang="ja-JP" altLang="en-US" sz="1800">
                <a:solidFill>
                  <a:schemeClr val="folHlink"/>
                </a:solidFill>
              </a:rPr>
              <a:t>局のみのデータ　　</a:t>
            </a:r>
            <a:r>
              <a:rPr kumimoji="0" lang="en-US" altLang="ja-JP" sz="1800" dirty="0">
                <a:solidFill>
                  <a:schemeClr val="folHlink"/>
                </a:solidFill>
              </a:rPr>
              <a:t>2. </a:t>
            </a:r>
            <a:r>
              <a:rPr kumimoji="0" lang="ja-JP" altLang="en-US" sz="1800">
                <a:solidFill>
                  <a:schemeClr val="folHlink"/>
                </a:solidFill>
              </a:rPr>
              <a:t>得られた解の位相がばらついている</a:t>
            </a:r>
            <a:endParaRPr kumimoji="0" lang="en-US" altLang="ja-JP" sz="1800" dirty="0">
              <a:solidFill>
                <a:schemeClr val="folHlink"/>
              </a:solidFill>
            </a:endParaRP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endParaRPr kumimoji="0" lang="en-US" altLang="ja-JP" sz="1800" dirty="0"/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800" dirty="0">
                <a:solidFill>
                  <a:srgbClr val="FFC000"/>
                </a:solidFill>
              </a:rPr>
              <a:t>(amplitude only); </a:t>
            </a:r>
            <a:r>
              <a:rPr kumimoji="0" lang="en-US" altLang="ja-JP" sz="1800" dirty="0" err="1"/>
              <a:t>gainuse</a:t>
            </a:r>
            <a:r>
              <a:rPr kumimoji="0" lang="en-US" altLang="ja-JP" sz="1800" dirty="0"/>
              <a:t> </a:t>
            </a:r>
            <a:r>
              <a:rPr kumimoji="0" lang="en-US" altLang="ja-JP" sz="1800" dirty="0">
                <a:solidFill>
                  <a:schemeClr val="accent2"/>
                </a:solidFill>
              </a:rPr>
              <a:t>2</a:t>
            </a:r>
            <a:r>
              <a:rPr kumimoji="0" lang="en-US" altLang="ja-JP" sz="1800" dirty="0"/>
              <a:t>; </a:t>
            </a:r>
            <a:r>
              <a:rPr kumimoji="0" lang="en-US" altLang="ja-JP" sz="1800" dirty="0" err="1"/>
              <a:t>bpassprm</a:t>
            </a:r>
            <a:r>
              <a:rPr kumimoji="0" lang="en-US" altLang="ja-JP" sz="1800" dirty="0"/>
              <a:t> 1 0; </a:t>
            </a:r>
            <a:r>
              <a:rPr kumimoji="0" lang="en-US" altLang="ja-JP" sz="1800" dirty="0" err="1"/>
              <a:t>solint</a:t>
            </a:r>
            <a:r>
              <a:rPr kumimoji="0" lang="en-US" altLang="ja-JP" sz="1800" dirty="0"/>
              <a:t> 10; </a:t>
            </a:r>
            <a:r>
              <a:rPr kumimoji="0" lang="en-US" altLang="ja-JP" sz="1800" dirty="0" err="1"/>
              <a:t>outver</a:t>
            </a:r>
            <a:r>
              <a:rPr kumimoji="0" lang="en-US" altLang="ja-JP" sz="1800" dirty="0"/>
              <a:t> 2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endParaRPr kumimoji="0" lang="en-US" altLang="ja-JP" sz="1800" dirty="0"/>
          </a:p>
          <a:p>
            <a:pPr eaLnBrk="1" hangingPunct="1">
              <a:lnSpc>
                <a:spcPct val="90000"/>
              </a:lnSpc>
              <a:defRPr/>
            </a:pPr>
            <a:r>
              <a:rPr kumimoji="0" lang="en-US" altLang="ja-JP" sz="2000" dirty="0"/>
              <a:t>POSSM: bandpass response</a:t>
            </a:r>
            <a:r>
              <a:rPr kumimoji="0" lang="ja-JP" altLang="en-US" sz="2000"/>
              <a:t>　の表示</a:t>
            </a:r>
            <a:endParaRPr kumimoji="0" lang="en-US" altLang="ja-JP" sz="2000" dirty="0"/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800" dirty="0" err="1"/>
              <a:t>Tget</a:t>
            </a:r>
            <a:r>
              <a:rPr kumimoji="0" lang="en-US" altLang="ja-JP" sz="1800" dirty="0"/>
              <a:t> </a:t>
            </a:r>
            <a:r>
              <a:rPr kumimoji="0" lang="en-US" altLang="ja-JP" sz="1800" dirty="0" err="1"/>
              <a:t>possm</a:t>
            </a:r>
            <a:endParaRPr kumimoji="0" lang="en-US" altLang="ja-JP" sz="1800" dirty="0"/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800" dirty="0"/>
              <a:t>source ‘’;</a:t>
            </a:r>
            <a:r>
              <a:rPr kumimoji="0" lang="en-US" altLang="ja-JP" sz="1800" dirty="0" err="1"/>
              <a:t>Aparm</a:t>
            </a:r>
            <a:r>
              <a:rPr kumimoji="0" lang="en-US" altLang="ja-JP" sz="1800" dirty="0"/>
              <a:t>(8) 2  (BP table </a:t>
            </a:r>
            <a:r>
              <a:rPr kumimoji="0" lang="ja-JP" altLang="en-US" sz="1800"/>
              <a:t>の表示）</a:t>
            </a:r>
            <a:endParaRPr kumimoji="0" lang="en-US" altLang="ja-JP" sz="1800" dirty="0"/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800" dirty="0" err="1"/>
              <a:t>bpver</a:t>
            </a:r>
            <a:r>
              <a:rPr kumimoji="0" lang="en-US" altLang="ja-JP" sz="1800" dirty="0"/>
              <a:t> 1;  </a:t>
            </a:r>
            <a:r>
              <a:rPr kumimoji="0" lang="en-US" altLang="ja-JP" sz="1800" dirty="0" err="1"/>
              <a:t>solint</a:t>
            </a:r>
            <a:r>
              <a:rPr kumimoji="0" lang="en-US" altLang="ja-JP" sz="1800" dirty="0"/>
              <a:t> 600 (for complex)</a:t>
            </a:r>
            <a:r>
              <a:rPr kumimoji="0" lang="ja-JP" altLang="en-US" sz="1800"/>
              <a:t>　　　</a:t>
            </a:r>
            <a:r>
              <a:rPr kumimoji="0" lang="en-US" altLang="ja-JP" sz="1800" dirty="0" err="1"/>
              <a:t>bpver</a:t>
            </a:r>
            <a:r>
              <a:rPr kumimoji="0" lang="en-US" altLang="ja-JP" sz="1800" dirty="0"/>
              <a:t> 2; </a:t>
            </a:r>
            <a:r>
              <a:rPr kumimoji="0" lang="en-US" altLang="ja-JP" sz="1800" dirty="0" err="1"/>
              <a:t>solint</a:t>
            </a:r>
            <a:r>
              <a:rPr kumimoji="0" lang="en-US" altLang="ja-JP" sz="1800" dirty="0"/>
              <a:t>=-1 (for real)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>
            <a:extLst>
              <a:ext uri="{FF2B5EF4-FFF2-40B4-BE49-F238E27FC236}">
                <a16:creationId xmlns:a16="http://schemas.microsoft.com/office/drawing/2014/main" id="{1F412D3A-F915-0247-B8BD-7F2B437F8A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0825" y="1341438"/>
            <a:ext cx="8534400" cy="609600"/>
          </a:xfrm>
        </p:spPr>
        <p:txBody>
          <a:bodyPr/>
          <a:lstStyle/>
          <a:p>
            <a:pPr eaLnBrk="1" hangingPunct="1">
              <a:defRPr/>
            </a:pPr>
            <a:r>
              <a:rPr kumimoji="0" lang="en-US" altLang="ja-JP" sz="2800" dirty="0">
                <a:solidFill>
                  <a:srgbClr val="FFFFFF"/>
                </a:solidFill>
              </a:rPr>
              <a:t>Velocity tracking for a maser source</a:t>
            </a:r>
            <a:endParaRPr kumimoji="0" lang="en-US" altLang="ja-JP" dirty="0">
              <a:solidFill>
                <a:srgbClr val="FFFFFF"/>
              </a:solidFill>
            </a:endParaRPr>
          </a:p>
        </p:txBody>
      </p:sp>
      <p:sp>
        <p:nvSpPr>
          <p:cNvPr id="148483" name="Rectangle 3">
            <a:extLst>
              <a:ext uri="{FF2B5EF4-FFF2-40B4-BE49-F238E27FC236}">
                <a16:creationId xmlns:a16="http://schemas.microsoft.com/office/drawing/2014/main" id="{9BF5AB63-E0EA-514F-9773-BE6A823CC0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27088" y="1989138"/>
            <a:ext cx="8112125" cy="38163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kumimoji="0" lang="en-US" altLang="ja-JP" sz="2400" dirty="0"/>
              <a:t>SETJY: define a source velocity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400" dirty="0"/>
              <a:t>task '</a:t>
            </a:r>
            <a:r>
              <a:rPr kumimoji="0" lang="en-US" altLang="ja-JP" sz="2400" dirty="0" err="1"/>
              <a:t>setjy</a:t>
            </a:r>
            <a:r>
              <a:rPr kumimoji="0" lang="en-US" altLang="ja-JP" sz="2400" dirty="0"/>
              <a:t>’;   </a:t>
            </a:r>
            <a:r>
              <a:rPr kumimoji="0" lang="en-US" altLang="ja-JP" sz="2400" dirty="0" err="1"/>
              <a:t>indisk</a:t>
            </a:r>
            <a:r>
              <a:rPr kumimoji="0" lang="en-US" altLang="ja-JP" sz="2400" dirty="0"/>
              <a:t> 1;getn 13; source ’RCAS’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400" dirty="0" err="1">
                <a:solidFill>
                  <a:srgbClr val="81FFFF"/>
                </a:solidFill>
              </a:rPr>
              <a:t>optype</a:t>
            </a:r>
            <a:r>
              <a:rPr kumimoji="0" lang="en-US" altLang="ja-JP" sz="2400" dirty="0">
                <a:solidFill>
                  <a:srgbClr val="81FFFF"/>
                </a:solidFill>
              </a:rPr>
              <a:t> ’</a:t>
            </a:r>
            <a:r>
              <a:rPr kumimoji="0" lang="en-US" altLang="ja-JP" sz="2400" dirty="0" err="1">
                <a:solidFill>
                  <a:srgbClr val="81FFFF"/>
                </a:solidFill>
              </a:rPr>
              <a:t>vcal</a:t>
            </a:r>
            <a:r>
              <a:rPr kumimoji="0" lang="en-US" altLang="ja-JP" sz="2400" dirty="0">
                <a:solidFill>
                  <a:srgbClr val="81FFFF"/>
                </a:solidFill>
              </a:rPr>
              <a:t>’</a:t>
            </a:r>
            <a:r>
              <a:rPr kumimoji="0" lang="en-US" altLang="ja-JP" sz="2400" dirty="0"/>
              <a:t>; </a:t>
            </a:r>
            <a:r>
              <a:rPr kumimoji="0" lang="en-US" altLang="ja-JP" sz="2400" dirty="0" err="1"/>
              <a:t>veltyp</a:t>
            </a:r>
            <a:r>
              <a:rPr kumimoji="0" lang="en-US" altLang="ja-JP" sz="2400" dirty="0"/>
              <a:t> '</a:t>
            </a:r>
            <a:r>
              <a:rPr kumimoji="0" lang="en-US" altLang="ja-JP" sz="2400" dirty="0" err="1"/>
              <a:t>lsr</a:t>
            </a:r>
            <a:r>
              <a:rPr kumimoji="0" lang="en-US" altLang="ja-JP" sz="2400" dirty="0"/>
              <a:t>';</a:t>
            </a:r>
            <a:r>
              <a:rPr kumimoji="0" lang="en-US" altLang="ja-JP" sz="2400" dirty="0" err="1"/>
              <a:t>veldef</a:t>
            </a:r>
            <a:r>
              <a:rPr kumimoji="0" lang="en-US" altLang="ja-JP" sz="2400" dirty="0"/>
              <a:t> 'radio’;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400" dirty="0"/>
              <a:t> </a:t>
            </a:r>
            <a:r>
              <a:rPr kumimoji="0" lang="en-US" altLang="ja-JP" sz="2400" dirty="0" err="1"/>
              <a:t>bif</a:t>
            </a:r>
            <a:r>
              <a:rPr kumimoji="0" lang="en-US" altLang="ja-JP" sz="2400" dirty="0"/>
              <a:t> 1; </a:t>
            </a:r>
            <a:r>
              <a:rPr kumimoji="0" lang="en-US" altLang="ja-JP" sz="2400" dirty="0" err="1"/>
              <a:t>eif</a:t>
            </a:r>
            <a:r>
              <a:rPr kumimoji="0" lang="en-US" altLang="ja-JP" sz="2400" dirty="0"/>
              <a:t> 1; </a:t>
            </a:r>
            <a:r>
              <a:rPr kumimoji="0" lang="en-US" altLang="ja-JP" sz="2400" dirty="0" err="1"/>
              <a:t>restfreq</a:t>
            </a:r>
            <a:r>
              <a:rPr kumimoji="0" lang="en-US" altLang="ja-JP" sz="2400" dirty="0"/>
              <a:t> 4.251e10, 934000;  </a:t>
            </a:r>
            <a:r>
              <a:rPr kumimoji="0" lang="en-US" altLang="ja-JP" sz="2400" dirty="0">
                <a:solidFill>
                  <a:srgbClr val="FF0000"/>
                </a:solidFill>
              </a:rPr>
              <a:t>go; wait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400" dirty="0"/>
              <a:t> </a:t>
            </a:r>
            <a:r>
              <a:rPr kumimoji="0" lang="en-US" altLang="ja-JP" sz="2400" dirty="0" err="1"/>
              <a:t>bif</a:t>
            </a:r>
            <a:r>
              <a:rPr kumimoji="0" lang="en-US" altLang="ja-JP" sz="2400" dirty="0"/>
              <a:t> 2; </a:t>
            </a:r>
            <a:r>
              <a:rPr kumimoji="0" lang="en-US" altLang="ja-JP" sz="2400" dirty="0" err="1"/>
              <a:t>eif</a:t>
            </a:r>
            <a:r>
              <a:rPr kumimoji="0" lang="en-US" altLang="ja-JP" sz="2400" dirty="0"/>
              <a:t> 2; </a:t>
            </a:r>
            <a:r>
              <a:rPr kumimoji="0" lang="en-US" altLang="ja-JP" sz="2400" dirty="0" err="1"/>
              <a:t>restfreq</a:t>
            </a:r>
            <a:r>
              <a:rPr kumimoji="0" lang="en-US" altLang="ja-JP" sz="2400" dirty="0"/>
              <a:t> 4.282e10, 539000;  </a:t>
            </a:r>
            <a:r>
              <a:rPr kumimoji="0" lang="en-US" altLang="ja-JP" sz="2400" dirty="0">
                <a:solidFill>
                  <a:srgbClr val="FF0000"/>
                </a:solidFill>
              </a:rPr>
              <a:t>go; wait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kumimoji="0" lang="en-US" altLang="ja-JP" sz="2400" dirty="0"/>
              <a:t>CVEL: velocity tracking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400" dirty="0"/>
              <a:t>task '</a:t>
            </a:r>
            <a:r>
              <a:rPr kumimoji="0" lang="en-US" altLang="ja-JP" sz="2400" dirty="0" err="1"/>
              <a:t>cvel</a:t>
            </a:r>
            <a:r>
              <a:rPr kumimoji="0" lang="en-US" altLang="ja-JP" sz="2400" dirty="0"/>
              <a:t>’; </a:t>
            </a:r>
            <a:r>
              <a:rPr kumimoji="0" lang="en-US" altLang="ja-JP" sz="2400" dirty="0" err="1"/>
              <a:t>doband</a:t>
            </a:r>
            <a:r>
              <a:rPr kumimoji="0" lang="en-US" altLang="ja-JP" sz="2400" dirty="0"/>
              <a:t>=1; </a:t>
            </a:r>
            <a:r>
              <a:rPr kumimoji="0" lang="en-US" altLang="ja-JP" sz="2400" dirty="0" err="1"/>
              <a:t>bpver</a:t>
            </a:r>
            <a:r>
              <a:rPr kumimoji="0" lang="en-US" altLang="ja-JP" sz="2400" dirty="0"/>
              <a:t> [1 or 2];  </a:t>
            </a:r>
            <a:r>
              <a:rPr kumimoji="0" lang="en-US" altLang="ja-JP" sz="2400" dirty="0" err="1"/>
              <a:t>gainuse</a:t>
            </a:r>
            <a:r>
              <a:rPr kumimoji="0" lang="en-US" altLang="ja-JP" sz="2400" dirty="0"/>
              <a:t> 1;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400" dirty="0"/>
              <a:t>※</a:t>
            </a:r>
            <a:r>
              <a:rPr kumimoji="0" lang="en-US" altLang="ja-JP" sz="2400" dirty="0" err="1"/>
              <a:t>bpver</a:t>
            </a:r>
            <a:r>
              <a:rPr kumimoji="0" lang="en-US" altLang="ja-JP" sz="2400" dirty="0"/>
              <a:t>=1</a:t>
            </a:r>
            <a:r>
              <a:rPr kumimoji="0" lang="ja-JP" altLang="en-US" sz="2400"/>
              <a:t>の場合は</a:t>
            </a:r>
            <a:r>
              <a:rPr kumimoji="0" lang="en-US" altLang="ja-JP" sz="2400" dirty="0"/>
              <a:t>CVEL</a:t>
            </a:r>
            <a:r>
              <a:rPr kumimoji="0" lang="ja-JP" altLang="en-US" sz="2400"/>
              <a:t>後</a:t>
            </a:r>
            <a:r>
              <a:rPr kumimoji="0" lang="en-US" altLang="ja-JP" sz="2400" dirty="0"/>
              <a:t>(SPLIT</a:t>
            </a:r>
            <a:r>
              <a:rPr kumimoji="0" lang="ja-JP" altLang="en-US" sz="2400"/>
              <a:t>時</a:t>
            </a:r>
            <a:r>
              <a:rPr kumimoji="0" lang="en-US" altLang="ja-JP" sz="2400" dirty="0"/>
              <a:t>) BP2</a:t>
            </a:r>
            <a:r>
              <a:rPr kumimoji="0" lang="ja-JP" altLang="en-US" sz="2400"/>
              <a:t>も適用する</a:t>
            </a:r>
            <a:endParaRPr kumimoji="0" lang="en-US" altLang="ja-JP" sz="2400" dirty="0"/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400" dirty="0" err="1"/>
              <a:t>outdisk</a:t>
            </a:r>
            <a:r>
              <a:rPr kumimoji="0" lang="en-US" altLang="ja-JP" sz="2400" dirty="0"/>
              <a:t> 1;getn 13; </a:t>
            </a:r>
            <a:r>
              <a:rPr kumimoji="0" lang="en-US" altLang="ja-JP" sz="2400" dirty="0" err="1"/>
              <a:t>geto</a:t>
            </a:r>
            <a:r>
              <a:rPr kumimoji="0" lang="en-US" altLang="ja-JP" sz="2400" dirty="0"/>
              <a:t> 13; outclass '</a:t>
            </a:r>
            <a:r>
              <a:rPr kumimoji="0" lang="en-US" altLang="ja-JP" sz="2400" dirty="0" err="1"/>
              <a:t>cvel</a:t>
            </a:r>
            <a:r>
              <a:rPr kumimoji="0" lang="en-US" altLang="ja-JP" sz="2400" dirty="0"/>
              <a:t>';timer 0; </a:t>
            </a:r>
            <a:r>
              <a:rPr kumimoji="0" lang="en-US" altLang="ja-JP" sz="2400" dirty="0" err="1"/>
              <a:t>flagver</a:t>
            </a:r>
            <a:r>
              <a:rPr kumimoji="0" lang="en-US" altLang="ja-JP" sz="2400" dirty="0"/>
              <a:t>=1;  </a:t>
            </a:r>
            <a:r>
              <a:rPr kumimoji="0" lang="en-US" altLang="ja-JP" sz="2400" dirty="0" err="1"/>
              <a:t>freqid</a:t>
            </a:r>
            <a:r>
              <a:rPr kumimoji="0" lang="en-US" altLang="ja-JP" sz="2400" dirty="0"/>
              <a:t> 1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kumimoji="0" lang="en-US" altLang="ja-JP" sz="2400" dirty="0"/>
              <a:t>INDXR (if no NX table): </a:t>
            </a:r>
          </a:p>
          <a:p>
            <a:pPr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400" dirty="0"/>
              <a:t>	remaking an NX table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01" name="図 2" descr="ピクチャ 1.png">
            <a:extLst>
              <a:ext uri="{FF2B5EF4-FFF2-40B4-BE49-F238E27FC236}">
                <a16:creationId xmlns:a16="http://schemas.microsoft.com/office/drawing/2014/main" id="{3882FB14-AE71-B647-B413-B4678233999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8" y="7938"/>
            <a:ext cx="60737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5650" name="Rectangle 2">
            <a:extLst>
              <a:ext uri="{FF2B5EF4-FFF2-40B4-BE49-F238E27FC236}">
                <a16:creationId xmlns:a16="http://schemas.microsoft.com/office/drawing/2014/main" id="{8B03DD8B-1F0B-2B49-B5B0-D0D85F9F27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372225" y="1484313"/>
            <a:ext cx="2209800" cy="1219200"/>
          </a:xfrm>
        </p:spPr>
        <p:txBody>
          <a:bodyPr/>
          <a:lstStyle/>
          <a:p>
            <a:pPr eaLnBrk="1" hangingPunct="1">
              <a:defRPr/>
            </a:pPr>
            <a:r>
              <a:rPr kumimoji="0" lang="en-US" altLang="ja-JP" dirty="0">
                <a:solidFill>
                  <a:srgbClr val="000000"/>
                </a:solidFill>
              </a:rPr>
              <a:t>SETJY</a:t>
            </a:r>
            <a:br>
              <a:rPr kumimoji="0" lang="en-US" altLang="ja-JP" dirty="0">
                <a:solidFill>
                  <a:srgbClr val="000000"/>
                </a:solidFill>
              </a:rPr>
            </a:br>
            <a:r>
              <a:rPr kumimoji="0" lang="en-US" altLang="ja-JP" dirty="0">
                <a:solidFill>
                  <a:srgbClr val="000000"/>
                </a:solidFill>
              </a:rPr>
              <a:t>/CVEL</a:t>
            </a:r>
          </a:p>
        </p:txBody>
      </p:sp>
      <p:sp>
        <p:nvSpPr>
          <p:cNvPr id="102403" name="Rectangle 9">
            <a:extLst>
              <a:ext uri="{FF2B5EF4-FFF2-40B4-BE49-F238E27FC236}">
                <a16:creationId xmlns:a16="http://schemas.microsoft.com/office/drawing/2014/main" id="{4B267034-C3F0-7C4C-A352-91100AE6B1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8888" y="115888"/>
            <a:ext cx="3817937" cy="1225550"/>
          </a:xfrm>
          <a:prstGeom prst="rect">
            <a:avLst/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buClr>
                <a:srgbClr val="FFFF66"/>
              </a:buClr>
              <a:buSzPct val="75000"/>
              <a:buFont typeface="Monotype Sorts" pitchFamily="2" charset="2"/>
              <a:buChar char="/"/>
              <a:defRPr kumimoji="1" sz="32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buClr>
                <a:srgbClr val="FF6666"/>
              </a:buClr>
              <a:buSzPct val="75000"/>
              <a:buFont typeface="Monotype Sorts" pitchFamily="2" charset="2"/>
              <a:buChar char="/"/>
              <a:defRPr kumimoji="1" sz="28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buClr>
                <a:srgbClr val="66CCFF"/>
              </a:buClr>
              <a:buSzPct val="75000"/>
              <a:buFont typeface="Monotype Sorts" pitchFamily="2" charset="2"/>
              <a:buChar char="/"/>
              <a:defRPr kumimoji="1"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buClr>
                <a:srgbClr val="80FF00"/>
              </a:buClr>
              <a:buSzPct val="75000"/>
              <a:buFont typeface="Monotype Sorts" pitchFamily="2" charset="2"/>
              <a:buChar char="/"/>
              <a:defRPr kumimoji="1" sz="20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buClr>
                <a:srgbClr val="FFCC66"/>
              </a:buClr>
              <a:buSzPct val="75000"/>
              <a:buFont typeface="Monotype Sorts" pitchFamily="2" charset="2"/>
              <a:buChar char="/"/>
              <a:defRPr kumimoji="1" sz="20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CC66"/>
              </a:buClr>
              <a:buSzPct val="75000"/>
              <a:buFont typeface="Monotype Sorts" pitchFamily="2" charset="2"/>
              <a:buChar char="/"/>
              <a:defRPr kumimoji="1" sz="20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CC66"/>
              </a:buClr>
              <a:buSzPct val="75000"/>
              <a:buFont typeface="Monotype Sorts" pitchFamily="2" charset="2"/>
              <a:buChar char="/"/>
              <a:defRPr kumimoji="1" sz="20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CC66"/>
              </a:buClr>
              <a:buSzPct val="75000"/>
              <a:buFont typeface="Monotype Sorts" pitchFamily="2" charset="2"/>
              <a:buChar char="/"/>
              <a:defRPr kumimoji="1" sz="20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CC66"/>
              </a:buClr>
              <a:buSzPct val="75000"/>
              <a:buFont typeface="Monotype Sorts" pitchFamily="2" charset="2"/>
              <a:buChar char="/"/>
              <a:defRPr kumimoji="1" sz="20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9pPr>
          </a:lstStyle>
          <a:p>
            <a:pPr>
              <a:buClrTx/>
              <a:buSzTx/>
              <a:buFontTx/>
              <a:buNone/>
            </a:pPr>
            <a:endParaRPr kumimoji="0" lang="ja-JP" altLang="en-US" sz="2400"/>
          </a:p>
        </p:txBody>
      </p:sp>
      <p:sp>
        <p:nvSpPr>
          <p:cNvPr id="102404" name="Rectangle 10">
            <a:extLst>
              <a:ext uri="{FF2B5EF4-FFF2-40B4-BE49-F238E27FC236}">
                <a16:creationId xmlns:a16="http://schemas.microsoft.com/office/drawing/2014/main" id="{109A6B94-F0BC-A84C-A80B-484031061C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5738" y="4508500"/>
            <a:ext cx="2016125" cy="23495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buClr>
                <a:srgbClr val="FFFF66"/>
              </a:buClr>
              <a:buSzPct val="75000"/>
              <a:buFont typeface="Monotype Sorts" pitchFamily="2" charset="2"/>
              <a:buChar char="/"/>
              <a:defRPr kumimoji="1" sz="32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buClr>
                <a:srgbClr val="FF6666"/>
              </a:buClr>
              <a:buSzPct val="75000"/>
              <a:buFont typeface="Monotype Sorts" pitchFamily="2" charset="2"/>
              <a:buChar char="/"/>
              <a:defRPr kumimoji="1" sz="28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buClr>
                <a:srgbClr val="66CCFF"/>
              </a:buClr>
              <a:buSzPct val="75000"/>
              <a:buFont typeface="Monotype Sorts" pitchFamily="2" charset="2"/>
              <a:buChar char="/"/>
              <a:defRPr kumimoji="1"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buClr>
                <a:srgbClr val="80FF00"/>
              </a:buClr>
              <a:buSzPct val="75000"/>
              <a:buFont typeface="Monotype Sorts" pitchFamily="2" charset="2"/>
              <a:buChar char="/"/>
              <a:defRPr kumimoji="1" sz="20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buClr>
                <a:srgbClr val="FFCC66"/>
              </a:buClr>
              <a:buSzPct val="75000"/>
              <a:buFont typeface="Monotype Sorts" pitchFamily="2" charset="2"/>
              <a:buChar char="/"/>
              <a:defRPr kumimoji="1" sz="20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CC66"/>
              </a:buClr>
              <a:buSzPct val="75000"/>
              <a:buFont typeface="Monotype Sorts" pitchFamily="2" charset="2"/>
              <a:buChar char="/"/>
              <a:defRPr kumimoji="1" sz="20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CC66"/>
              </a:buClr>
              <a:buSzPct val="75000"/>
              <a:buFont typeface="Monotype Sorts" pitchFamily="2" charset="2"/>
              <a:buChar char="/"/>
              <a:defRPr kumimoji="1" sz="20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CC66"/>
              </a:buClr>
              <a:buSzPct val="75000"/>
              <a:buFont typeface="Monotype Sorts" pitchFamily="2" charset="2"/>
              <a:buChar char="/"/>
              <a:defRPr kumimoji="1" sz="20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CC66"/>
              </a:buClr>
              <a:buSzPct val="75000"/>
              <a:buFont typeface="Monotype Sorts" pitchFamily="2" charset="2"/>
              <a:buChar char="/"/>
              <a:defRPr kumimoji="1" sz="20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9pPr>
          </a:lstStyle>
          <a:p>
            <a:pPr>
              <a:buClrTx/>
              <a:buSzTx/>
              <a:buFontTx/>
              <a:buNone/>
            </a:pPr>
            <a:endParaRPr kumimoji="0" lang="ja-JP" altLang="en-US" sz="2400"/>
          </a:p>
        </p:txBody>
      </p:sp>
      <p:sp>
        <p:nvSpPr>
          <p:cNvPr id="102405" name="Text Box 11">
            <a:extLst>
              <a:ext uri="{FF2B5EF4-FFF2-40B4-BE49-F238E27FC236}">
                <a16:creationId xmlns:a16="http://schemas.microsoft.com/office/drawing/2014/main" id="{1633ADCE-9A02-3247-89E2-749D2F8731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03950" y="3897313"/>
            <a:ext cx="2132013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buClr>
                <a:srgbClr val="FFFF66"/>
              </a:buClr>
              <a:buSzPct val="75000"/>
              <a:buFont typeface="Monotype Sorts" pitchFamily="2" charset="2"/>
              <a:buChar char="/"/>
              <a:defRPr kumimoji="1" sz="32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buClr>
                <a:srgbClr val="FF6666"/>
              </a:buClr>
              <a:buSzPct val="75000"/>
              <a:buFont typeface="Monotype Sorts" pitchFamily="2" charset="2"/>
              <a:buChar char="/"/>
              <a:defRPr kumimoji="1" sz="28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buClr>
                <a:srgbClr val="66CCFF"/>
              </a:buClr>
              <a:buSzPct val="75000"/>
              <a:buFont typeface="Monotype Sorts" pitchFamily="2" charset="2"/>
              <a:buChar char="/"/>
              <a:defRPr kumimoji="1"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buClr>
                <a:srgbClr val="80FF00"/>
              </a:buClr>
              <a:buSzPct val="75000"/>
              <a:buFont typeface="Monotype Sorts" pitchFamily="2" charset="2"/>
              <a:buChar char="/"/>
              <a:defRPr kumimoji="1" sz="20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buClr>
                <a:srgbClr val="FFCC66"/>
              </a:buClr>
              <a:buSzPct val="75000"/>
              <a:buFont typeface="Monotype Sorts" pitchFamily="2" charset="2"/>
              <a:buChar char="/"/>
              <a:defRPr kumimoji="1" sz="20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CC66"/>
              </a:buClr>
              <a:buSzPct val="75000"/>
              <a:buFont typeface="Monotype Sorts" pitchFamily="2" charset="2"/>
              <a:buChar char="/"/>
              <a:defRPr kumimoji="1" sz="20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CC66"/>
              </a:buClr>
              <a:buSzPct val="75000"/>
              <a:buFont typeface="Monotype Sorts" pitchFamily="2" charset="2"/>
              <a:buChar char="/"/>
              <a:defRPr kumimoji="1" sz="20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CC66"/>
              </a:buClr>
              <a:buSzPct val="75000"/>
              <a:buFont typeface="Monotype Sorts" pitchFamily="2" charset="2"/>
              <a:buChar char="/"/>
              <a:defRPr kumimoji="1" sz="20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CC66"/>
              </a:buClr>
              <a:buSzPct val="75000"/>
              <a:buFont typeface="Monotype Sorts" pitchFamily="2" charset="2"/>
              <a:buChar char="/"/>
              <a:defRPr kumimoji="1" sz="20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9pPr>
          </a:lstStyle>
          <a:p>
            <a:pPr>
              <a:buClrTx/>
              <a:buSzTx/>
              <a:buFontTx/>
              <a:buNone/>
            </a:pPr>
            <a:r>
              <a:rPr kumimoji="0" lang="ja-JP" altLang="en-US" sz="2400" b="1">
                <a:solidFill>
                  <a:srgbClr val="FF0000"/>
                </a:solidFill>
              </a:rPr>
              <a:t>ゼロ付近</a:t>
            </a:r>
            <a:endParaRPr kumimoji="0" lang="en-US" altLang="ja-JP" sz="2400" b="1">
              <a:solidFill>
                <a:srgbClr val="FF0000"/>
              </a:solidFill>
            </a:endParaRPr>
          </a:p>
          <a:p>
            <a:pPr>
              <a:buClrTx/>
              <a:buSzTx/>
              <a:buFontTx/>
              <a:buNone/>
            </a:pPr>
            <a:r>
              <a:rPr kumimoji="0" lang="en-US" altLang="ja-JP" sz="2400" b="1">
                <a:solidFill>
                  <a:srgbClr val="FF0000"/>
                </a:solidFill>
              </a:rPr>
              <a:t>〜</a:t>
            </a:r>
            <a:r>
              <a:rPr kumimoji="0" lang="ja-JP" altLang="en-US" sz="2400" b="1">
                <a:solidFill>
                  <a:srgbClr val="FF0000"/>
                </a:solidFill>
              </a:rPr>
              <a:t>スペクトルが</a:t>
            </a:r>
            <a:endParaRPr kumimoji="0" lang="en-US" altLang="ja-JP" sz="2400" b="1">
              <a:solidFill>
                <a:srgbClr val="FF0000"/>
              </a:solidFill>
            </a:endParaRPr>
          </a:p>
          <a:p>
            <a:pPr>
              <a:buClrTx/>
              <a:buSzTx/>
              <a:buFontTx/>
              <a:buNone/>
            </a:pPr>
            <a:r>
              <a:rPr kumimoji="0" lang="ja-JP" altLang="en-US" sz="2400" b="1">
                <a:solidFill>
                  <a:srgbClr val="FF0000"/>
                </a:solidFill>
              </a:rPr>
              <a:t>　左右に大きく</a:t>
            </a:r>
            <a:endParaRPr kumimoji="0" lang="en-US" altLang="ja-JP" sz="2400" b="1">
              <a:solidFill>
                <a:srgbClr val="FF0000"/>
              </a:solidFill>
            </a:endParaRPr>
          </a:p>
          <a:p>
            <a:pPr>
              <a:buClrTx/>
              <a:buSzTx/>
              <a:buFontTx/>
              <a:buNone/>
            </a:pPr>
            <a:r>
              <a:rPr kumimoji="0" lang="ja-JP" altLang="en-US" sz="2400" b="1">
                <a:solidFill>
                  <a:srgbClr val="FF0000"/>
                </a:solidFill>
              </a:rPr>
              <a:t>　ずれない</a:t>
            </a:r>
            <a:endParaRPr kumimoji="0" lang="en-US" altLang="ja-JP" sz="2400" b="1">
              <a:solidFill>
                <a:srgbClr val="FF0000"/>
              </a:solidFill>
            </a:endParaRPr>
          </a:p>
        </p:txBody>
      </p:sp>
      <p:sp>
        <p:nvSpPr>
          <p:cNvPr id="102406" name="Rectangle 9">
            <a:extLst>
              <a:ext uri="{FF2B5EF4-FFF2-40B4-BE49-F238E27FC236}">
                <a16:creationId xmlns:a16="http://schemas.microsoft.com/office/drawing/2014/main" id="{E2E0DF1E-44B7-F64A-B283-17F186136F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2275" y="3357563"/>
            <a:ext cx="3600450" cy="1079500"/>
          </a:xfrm>
          <a:prstGeom prst="rect">
            <a:avLst/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buClr>
                <a:srgbClr val="FFFF66"/>
              </a:buClr>
              <a:buSzPct val="75000"/>
              <a:buFont typeface="Monotype Sorts" pitchFamily="2" charset="2"/>
              <a:buChar char="/"/>
              <a:defRPr kumimoji="1" sz="32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buClr>
                <a:srgbClr val="FF6666"/>
              </a:buClr>
              <a:buSzPct val="75000"/>
              <a:buFont typeface="Monotype Sorts" pitchFamily="2" charset="2"/>
              <a:buChar char="/"/>
              <a:defRPr kumimoji="1" sz="28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buClr>
                <a:srgbClr val="66CCFF"/>
              </a:buClr>
              <a:buSzPct val="75000"/>
              <a:buFont typeface="Monotype Sorts" pitchFamily="2" charset="2"/>
              <a:buChar char="/"/>
              <a:defRPr kumimoji="1"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buClr>
                <a:srgbClr val="80FF00"/>
              </a:buClr>
              <a:buSzPct val="75000"/>
              <a:buFont typeface="Monotype Sorts" pitchFamily="2" charset="2"/>
              <a:buChar char="/"/>
              <a:defRPr kumimoji="1" sz="20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buClr>
                <a:srgbClr val="FFCC66"/>
              </a:buClr>
              <a:buSzPct val="75000"/>
              <a:buFont typeface="Monotype Sorts" pitchFamily="2" charset="2"/>
              <a:buChar char="/"/>
              <a:defRPr kumimoji="1" sz="20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CC66"/>
              </a:buClr>
              <a:buSzPct val="75000"/>
              <a:buFont typeface="Monotype Sorts" pitchFamily="2" charset="2"/>
              <a:buChar char="/"/>
              <a:defRPr kumimoji="1" sz="20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CC66"/>
              </a:buClr>
              <a:buSzPct val="75000"/>
              <a:buFont typeface="Monotype Sorts" pitchFamily="2" charset="2"/>
              <a:buChar char="/"/>
              <a:defRPr kumimoji="1" sz="20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CC66"/>
              </a:buClr>
              <a:buSzPct val="75000"/>
              <a:buFont typeface="Monotype Sorts" pitchFamily="2" charset="2"/>
              <a:buChar char="/"/>
              <a:defRPr kumimoji="1" sz="20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CC66"/>
              </a:buClr>
              <a:buSzPct val="75000"/>
              <a:buFont typeface="Monotype Sorts" pitchFamily="2" charset="2"/>
              <a:buChar char="/"/>
              <a:defRPr kumimoji="1" sz="20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9pPr>
          </a:lstStyle>
          <a:p>
            <a:pPr>
              <a:buClrTx/>
              <a:buSzTx/>
              <a:buFontTx/>
              <a:buNone/>
            </a:pPr>
            <a:endParaRPr kumimoji="0" lang="ja-JP" altLang="en-US" sz="240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>
            <a:extLst>
              <a:ext uri="{FF2B5EF4-FFF2-40B4-BE49-F238E27FC236}">
                <a16:creationId xmlns:a16="http://schemas.microsoft.com/office/drawing/2014/main" id="{4846A863-2DA1-224A-B338-09C736655D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" y="1447800"/>
            <a:ext cx="8534400" cy="609600"/>
          </a:xfrm>
        </p:spPr>
        <p:txBody>
          <a:bodyPr/>
          <a:lstStyle/>
          <a:p>
            <a:pPr eaLnBrk="1" hangingPunct="1">
              <a:defRPr/>
            </a:pPr>
            <a:r>
              <a:rPr kumimoji="0" lang="en-US" altLang="ja-JP" sz="3600"/>
              <a:t>Reference (velocity) channel</a:t>
            </a:r>
            <a:r>
              <a:rPr kumimoji="0" lang="ja-JP" altLang="en-US" sz="3600"/>
              <a:t>の選択</a:t>
            </a:r>
            <a:endParaRPr kumimoji="0" lang="en-US" altLang="ja-JP"/>
          </a:p>
        </p:txBody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0026B953-2070-8C4B-B01A-8BB5047CC3E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2209800"/>
            <a:ext cx="8915400" cy="3810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Monotype Sorts" charset="0"/>
              <a:buChar char="/"/>
              <a:defRPr/>
            </a:pPr>
            <a:r>
              <a:rPr kumimoji="0" lang="ja-JP" altLang="en-US" sz="2800" dirty="0"/>
              <a:t>選択条件</a:t>
            </a:r>
            <a:endParaRPr kumimoji="0" lang="en-US" altLang="ja-JP" sz="2800" dirty="0"/>
          </a:p>
          <a:p>
            <a:pPr lvl="1" eaLnBrk="1" hangingPunct="1">
              <a:lnSpc>
                <a:spcPct val="90000"/>
              </a:lnSpc>
              <a:buFont typeface="Monotype Sorts" charset="0"/>
              <a:buChar char="/"/>
              <a:defRPr/>
            </a:pPr>
            <a:r>
              <a:rPr kumimoji="0" lang="ja-JP" altLang="en-US" sz="2400" dirty="0"/>
              <a:t>短い積分時間で検出できる</a:t>
            </a:r>
            <a:r>
              <a:rPr kumimoji="0" lang="en-US" altLang="ja-JP" sz="2400" dirty="0"/>
              <a:t> 									&gt;&gt;&gt; cross-power spectrum </a:t>
            </a:r>
            <a:r>
              <a:rPr kumimoji="0" lang="ja-JP" altLang="en-US" sz="2400" dirty="0"/>
              <a:t>で確認</a:t>
            </a:r>
            <a:endParaRPr kumimoji="0" lang="en-US" altLang="ja-JP" sz="2400" dirty="0"/>
          </a:p>
          <a:p>
            <a:pPr lvl="1" eaLnBrk="1" hangingPunct="1">
              <a:lnSpc>
                <a:spcPct val="90000"/>
              </a:lnSpc>
              <a:buFont typeface="Monotype Sorts" charset="0"/>
              <a:buChar char="/"/>
              <a:defRPr/>
            </a:pPr>
            <a:r>
              <a:rPr kumimoji="0" lang="ja-JP" altLang="en-US" sz="2400" dirty="0"/>
              <a:t>輝度分布がコンパクトで構造が単純である</a:t>
            </a:r>
            <a:endParaRPr kumimoji="0" lang="en-US" altLang="ja-JP" sz="2400" dirty="0"/>
          </a:p>
          <a:p>
            <a:pPr lvl="1" eaLnBrk="1" hangingPunct="1">
              <a:lnSpc>
                <a:spcPct val="90000"/>
              </a:lnSpc>
              <a:buFont typeface="Monotype Sorts" charset="0"/>
              <a:buNone/>
              <a:defRPr/>
            </a:pPr>
            <a:r>
              <a:rPr kumimoji="0" lang="en-US" altLang="ja-JP" sz="2400" dirty="0"/>
              <a:t>	&gt;&gt;&gt; </a:t>
            </a:r>
            <a:r>
              <a:rPr kumimoji="0" lang="ja-JP" altLang="en-US" sz="2400" dirty="0"/>
              <a:t>相関振幅の時間変化が単調である</a:t>
            </a:r>
            <a:endParaRPr kumimoji="0" lang="en-US" altLang="ja-JP" sz="2400" dirty="0"/>
          </a:p>
          <a:p>
            <a:pPr lvl="1" eaLnBrk="1" hangingPunct="1">
              <a:lnSpc>
                <a:spcPct val="90000"/>
              </a:lnSpc>
              <a:buFont typeface="Monotype Sorts" charset="0"/>
              <a:buNone/>
              <a:defRPr/>
            </a:pPr>
            <a:r>
              <a:rPr kumimoji="0" lang="en-US" altLang="ja-JP" sz="2400" dirty="0"/>
              <a:t>	&gt;&gt;&gt; </a:t>
            </a:r>
            <a:r>
              <a:rPr kumimoji="0" lang="ja-JP" altLang="en-US" sz="2400" dirty="0"/>
              <a:t>閉口位相</a:t>
            </a:r>
            <a:r>
              <a:rPr kumimoji="0" lang="en-US" altLang="ja-JP" sz="2400" dirty="0"/>
              <a:t>(closure phase)</a:t>
            </a:r>
            <a:r>
              <a:rPr kumimoji="0" lang="ja-JP" altLang="en-US" sz="2400" dirty="0"/>
              <a:t>がゼロに近い</a:t>
            </a:r>
            <a:endParaRPr kumimoji="0" lang="en-US" altLang="ja-JP" sz="2400" dirty="0"/>
          </a:p>
          <a:p>
            <a:pPr lvl="1" eaLnBrk="1" hangingPunct="1">
              <a:lnSpc>
                <a:spcPct val="90000"/>
              </a:lnSpc>
              <a:buFont typeface="Monotype Sorts" charset="0"/>
              <a:buChar char="/"/>
              <a:defRPr/>
            </a:pPr>
            <a:r>
              <a:rPr kumimoji="0" lang="ja-JP" altLang="en-US" sz="2400" dirty="0"/>
              <a:t>両隣の</a:t>
            </a:r>
            <a:r>
              <a:rPr kumimoji="0" lang="en-US" altLang="ja-JP" sz="2400" dirty="0"/>
              <a:t>spectral channels </a:t>
            </a:r>
            <a:r>
              <a:rPr kumimoji="0" lang="ja-JP" altLang="en-US" sz="2400" dirty="0"/>
              <a:t>にわたって輝度分布が単純である</a:t>
            </a:r>
            <a:endParaRPr kumimoji="0" lang="en-US" altLang="ja-JP" sz="2400" dirty="0"/>
          </a:p>
          <a:p>
            <a:pPr lvl="1" eaLnBrk="1" hangingPunct="1">
              <a:lnSpc>
                <a:spcPct val="90000"/>
              </a:lnSpc>
              <a:buFont typeface="Monotype Sorts" charset="0"/>
              <a:buNone/>
              <a:defRPr/>
            </a:pPr>
            <a:r>
              <a:rPr kumimoji="0" lang="en-US" altLang="ja-JP" sz="2400" dirty="0"/>
              <a:t>	&gt;&gt;&gt; visibility </a:t>
            </a:r>
            <a:r>
              <a:rPr kumimoji="0" lang="ja-JP" altLang="en-US" sz="2400" dirty="0"/>
              <a:t>位相が一定値を保つ</a:t>
            </a:r>
            <a:endParaRPr kumimoji="0" lang="en-US" altLang="ja-JP" sz="2400" dirty="0"/>
          </a:p>
          <a:p>
            <a:pPr lvl="1" eaLnBrk="1" hangingPunct="1">
              <a:lnSpc>
                <a:spcPct val="90000"/>
              </a:lnSpc>
              <a:buFont typeface="Monotype Sorts" charset="0"/>
              <a:buNone/>
              <a:defRPr/>
            </a:pPr>
            <a:r>
              <a:rPr kumimoji="0" lang="en-US" altLang="ja-JP" sz="2400" dirty="0">
                <a:solidFill>
                  <a:schemeClr val="folHlink"/>
                </a:solidFill>
              </a:rPr>
              <a:t>	</a:t>
            </a:r>
            <a:r>
              <a:rPr kumimoji="0" lang="en-US" altLang="ja-JP" sz="2400" dirty="0"/>
              <a:t>&gt;&gt;&gt; cross-power spectrum</a:t>
            </a:r>
            <a:r>
              <a:rPr kumimoji="0" lang="ja-JP" altLang="en-US" sz="2400" dirty="0"/>
              <a:t>で確認</a:t>
            </a:r>
            <a:endParaRPr kumimoji="0" lang="en-US" altLang="ja-JP" sz="2400" dirty="0">
              <a:solidFill>
                <a:schemeClr val="folHlink"/>
              </a:solidFill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93FA388-5B4A-3B46-ACB9-C0B3A7122D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388" y="1341438"/>
            <a:ext cx="8785225" cy="863600"/>
          </a:xfrm>
        </p:spPr>
        <p:txBody>
          <a:bodyPr/>
          <a:lstStyle/>
          <a:p>
            <a:pPr>
              <a:defRPr/>
            </a:pPr>
            <a:r>
              <a:rPr lang="ja-JP" altLang="en-US" sz="3200"/>
              <a:t>高度な振幅較正法：</a:t>
            </a:r>
            <a:r>
              <a:rPr lang="en-US" altLang="ja-JP" sz="3200" dirty="0"/>
              <a:t>Template spectrum method</a:t>
            </a:r>
            <a:endParaRPr lang="ja-JP" altLang="en-US" sz="320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522498B-9764-5849-BB22-94334B8CA6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288" y="2060575"/>
            <a:ext cx="8569325" cy="4035425"/>
          </a:xfrm>
        </p:spPr>
        <p:txBody>
          <a:bodyPr/>
          <a:lstStyle/>
          <a:p>
            <a:pPr>
              <a:defRPr/>
            </a:pPr>
            <a:r>
              <a:rPr lang="ja-JP" altLang="en-US" sz="2400"/>
              <a:t>必要な状況</a:t>
            </a:r>
            <a:endParaRPr lang="en-US" altLang="ja-JP" sz="2400" dirty="0"/>
          </a:p>
          <a:p>
            <a:pPr lvl="1">
              <a:defRPr/>
            </a:pPr>
            <a:r>
              <a:rPr lang="en-US" altLang="ja-JP" sz="2000" i="1" dirty="0" err="1"/>
              <a:t>T</a:t>
            </a:r>
            <a:r>
              <a:rPr lang="en-US" altLang="ja-JP" sz="2000" baseline="-25000" dirty="0" err="1"/>
              <a:t>sys</a:t>
            </a:r>
            <a:r>
              <a:rPr lang="en-US" altLang="ja-JP" sz="2000" dirty="0"/>
              <a:t>(TY)</a:t>
            </a:r>
            <a:r>
              <a:rPr lang="ja-JP" altLang="en-US" sz="2000"/>
              <a:t>や</a:t>
            </a:r>
            <a:r>
              <a:rPr lang="en-US" altLang="ja-JP" sz="2000" dirty="0"/>
              <a:t>antenna gain (GC)</a:t>
            </a:r>
            <a:r>
              <a:rPr lang="ja-JP" altLang="en-US" sz="2000"/>
              <a:t>の情報を入手できない観測局がある</a:t>
            </a:r>
            <a:endParaRPr lang="en-US" altLang="ja-JP" sz="2000" dirty="0"/>
          </a:p>
          <a:p>
            <a:pPr lvl="1">
              <a:defRPr/>
            </a:pPr>
            <a:r>
              <a:rPr lang="ja-JP" altLang="en-US" sz="2000"/>
              <a:t>大口径アンテナを含む</a:t>
            </a:r>
            <a:r>
              <a:rPr lang="en-US" altLang="ja-JP" sz="2000" dirty="0"/>
              <a:t> </a:t>
            </a:r>
            <a:r>
              <a:rPr lang="en-US" altLang="ja-JP" sz="2000" dirty="0">
                <a:sym typeface="Wingdings" pitchFamily="2" charset="2"/>
              </a:rPr>
              <a:t> pointing offset</a:t>
            </a:r>
            <a:r>
              <a:rPr lang="ja-JP" altLang="en-US" sz="2000">
                <a:sym typeface="Wingdings" pitchFamily="2" charset="2"/>
              </a:rPr>
              <a:t>による</a:t>
            </a:r>
            <a:r>
              <a:rPr lang="en-US" altLang="ja-JP" sz="2000" dirty="0">
                <a:sym typeface="Wingdings" pitchFamily="2" charset="2"/>
              </a:rPr>
              <a:t>gain </a:t>
            </a:r>
            <a:r>
              <a:rPr lang="ja-JP" altLang="en-US" sz="2000">
                <a:sym typeface="Wingdings" pitchFamily="2" charset="2"/>
              </a:rPr>
              <a:t>変動を考慮</a:t>
            </a:r>
            <a:endParaRPr lang="en-US" altLang="ja-JP" sz="2000" dirty="0">
              <a:sym typeface="Wingdings" pitchFamily="2" charset="2"/>
            </a:endParaRPr>
          </a:p>
          <a:p>
            <a:pPr>
              <a:defRPr/>
            </a:pPr>
            <a:r>
              <a:rPr lang="ja-JP" altLang="en-US" sz="2400">
                <a:sym typeface="Wingdings" pitchFamily="2" charset="2"/>
              </a:rPr>
              <a:t>較正解が取得できる条件</a:t>
            </a:r>
            <a:endParaRPr lang="en-US" altLang="ja-JP" sz="2400" dirty="0">
              <a:sym typeface="Wingdings" pitchFamily="2" charset="2"/>
            </a:endParaRPr>
          </a:p>
          <a:p>
            <a:pPr lvl="1">
              <a:defRPr/>
            </a:pPr>
            <a:r>
              <a:rPr lang="ja-JP" altLang="en-US" sz="2000">
                <a:sym typeface="Wingdings" pitchFamily="2" charset="2"/>
              </a:rPr>
              <a:t>全観測局で</a:t>
            </a:r>
            <a:r>
              <a:rPr lang="en-US" altLang="ja-JP" sz="2000" dirty="0">
                <a:sym typeface="Wingdings" pitchFamily="2" charset="2"/>
              </a:rPr>
              <a:t>gain </a:t>
            </a:r>
            <a:r>
              <a:rPr lang="ja-JP" altLang="en-US" sz="2000">
                <a:sym typeface="Wingdings" pitchFamily="2" charset="2"/>
              </a:rPr>
              <a:t>変動時間スケール（１</a:t>
            </a:r>
            <a:r>
              <a:rPr lang="en-US" altLang="ja-JP" sz="2000" dirty="0">
                <a:sym typeface="Wingdings" pitchFamily="2" charset="2"/>
              </a:rPr>
              <a:t> </a:t>
            </a:r>
            <a:r>
              <a:rPr lang="ja-JP" altLang="en-US" sz="2000">
                <a:sym typeface="Wingdings" pitchFamily="2" charset="2"/>
              </a:rPr>
              <a:t>分程度）以内で較正用メーザー源をスペクトル上ではっきり</a:t>
            </a:r>
            <a:r>
              <a:rPr lang="en-US" altLang="ja-JP" sz="2000" dirty="0">
                <a:sym typeface="Wingdings" pitchFamily="2" charset="2"/>
              </a:rPr>
              <a:t>(</a:t>
            </a:r>
            <a:r>
              <a:rPr lang="en-US" altLang="ja-JP" sz="2000" i="1" dirty="0">
                <a:sym typeface="Wingdings" pitchFamily="2" charset="2"/>
              </a:rPr>
              <a:t>R</a:t>
            </a:r>
            <a:r>
              <a:rPr lang="en-US" altLang="ja-JP" sz="2000" baseline="-25000" dirty="0">
                <a:sym typeface="Wingdings" pitchFamily="2" charset="2"/>
              </a:rPr>
              <a:t>SN</a:t>
            </a:r>
            <a:r>
              <a:rPr lang="en-US" altLang="ja-JP" sz="2000" dirty="0">
                <a:sym typeface="Wingdings" pitchFamily="2" charset="2"/>
              </a:rPr>
              <a:t>&gt;10)</a:t>
            </a:r>
            <a:r>
              <a:rPr lang="ja-JP" altLang="en-US" sz="2000">
                <a:sym typeface="Wingdings" pitchFamily="2" charset="2"/>
              </a:rPr>
              <a:t>と検出できる</a:t>
            </a:r>
            <a:endParaRPr lang="en-US" altLang="ja-JP" sz="2000" dirty="0">
              <a:sym typeface="Wingdings" pitchFamily="2" charset="2"/>
            </a:endParaRPr>
          </a:p>
          <a:p>
            <a:pPr lvl="1">
              <a:defRPr/>
            </a:pPr>
            <a:r>
              <a:rPr lang="ja-JP" altLang="en-US" sz="2000">
                <a:sym typeface="Wingdings" pitchFamily="2" charset="2"/>
              </a:rPr>
              <a:t>観測時間中メーザー源の強度が一定とみなせる</a:t>
            </a:r>
            <a:endParaRPr lang="en-US" altLang="ja-JP" sz="2000" dirty="0">
              <a:sym typeface="Wingdings" pitchFamily="2" charset="2"/>
            </a:endParaRPr>
          </a:p>
          <a:p>
            <a:pPr>
              <a:defRPr/>
            </a:pPr>
            <a:r>
              <a:rPr lang="ja-JP" altLang="en-US" sz="2400"/>
              <a:t>較正法の概要</a:t>
            </a:r>
            <a:endParaRPr lang="en-US" altLang="ja-JP" sz="2400" dirty="0"/>
          </a:p>
          <a:p>
            <a:pPr marL="914400" lvl="1" indent="-457200">
              <a:buFont typeface="+mj-lt"/>
              <a:buAutoNum type="arabicPeriod"/>
              <a:defRPr/>
            </a:pPr>
            <a:r>
              <a:rPr lang="en-US" altLang="ja-JP" sz="2000" dirty="0"/>
              <a:t>Template spectrum </a:t>
            </a:r>
            <a:r>
              <a:rPr lang="ja-JP" altLang="en-US" sz="2000"/>
              <a:t>の取得</a:t>
            </a:r>
            <a:endParaRPr lang="en-US" altLang="ja-JP" sz="2000" dirty="0"/>
          </a:p>
          <a:p>
            <a:pPr lvl="2">
              <a:defRPr/>
            </a:pPr>
            <a:r>
              <a:rPr lang="ja-JP" altLang="en-US" sz="1600"/>
              <a:t>仕様が信頼性高く既知の中口径アンテナ</a:t>
            </a:r>
            <a:r>
              <a:rPr lang="en-US" altLang="ja-JP" sz="1600" dirty="0"/>
              <a:t>(reference antenna)</a:t>
            </a:r>
            <a:r>
              <a:rPr lang="ja-JP" altLang="en-US" sz="1600"/>
              <a:t>より</a:t>
            </a:r>
            <a:endParaRPr lang="en-US" altLang="ja-JP" sz="1600" dirty="0"/>
          </a:p>
          <a:p>
            <a:pPr lvl="2">
              <a:defRPr/>
            </a:pPr>
            <a:r>
              <a:rPr lang="ja-JP" altLang="en-US" sz="1600"/>
              <a:t>天候が安定しており仕様通りの性能を発揮している時間帯より</a:t>
            </a:r>
            <a:endParaRPr lang="en-US" altLang="ja-JP" sz="1600" dirty="0"/>
          </a:p>
          <a:p>
            <a:pPr marL="914400" lvl="1" indent="-457200">
              <a:buFont typeface="+mj-lt"/>
              <a:buAutoNum type="arabicPeriod"/>
              <a:defRPr/>
            </a:pPr>
            <a:r>
              <a:rPr lang="ja-JP" altLang="en-US" sz="2000"/>
              <a:t>観測局ごとに</a:t>
            </a:r>
            <a:r>
              <a:rPr lang="en-US" altLang="ja-JP" sz="2000" dirty="0"/>
              <a:t>gain curve</a:t>
            </a:r>
            <a:r>
              <a:rPr lang="ja-JP" altLang="en-US" sz="2000"/>
              <a:t>を取得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93FA388-5B4A-3B46-ACB9-C0B3A7122D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388" y="1341438"/>
            <a:ext cx="8785225" cy="719137"/>
          </a:xfrm>
        </p:spPr>
        <p:txBody>
          <a:bodyPr/>
          <a:lstStyle/>
          <a:p>
            <a:pPr>
              <a:defRPr/>
            </a:pPr>
            <a:r>
              <a:rPr lang="en-US" altLang="ja-JP" sz="3200" dirty="0"/>
              <a:t>Template spectrum </a:t>
            </a:r>
            <a:r>
              <a:rPr lang="ja-JP" altLang="en-US" sz="3200"/>
              <a:t>の選択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522498B-9764-5849-BB22-94334B8CA6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288" y="2205038"/>
            <a:ext cx="8569325" cy="3890962"/>
          </a:xfrm>
        </p:spPr>
        <p:txBody>
          <a:bodyPr/>
          <a:lstStyle/>
          <a:p>
            <a:pPr>
              <a:defRPr/>
            </a:pPr>
            <a:r>
              <a:rPr lang="ja-JP" altLang="en-US" sz="2400"/>
              <a:t>使用データ：　</a:t>
            </a:r>
            <a:r>
              <a:rPr lang="en-US" altLang="ja-JP" sz="2400" dirty="0"/>
              <a:t>velocity tracking (CVEL) </a:t>
            </a:r>
            <a:r>
              <a:rPr lang="ja-JP" altLang="en-US" sz="2400"/>
              <a:t>出力</a:t>
            </a:r>
            <a:endParaRPr lang="en-US" altLang="ja-JP" sz="2400" dirty="0"/>
          </a:p>
          <a:p>
            <a:pPr marL="400050" lvl="1" indent="0">
              <a:buFont typeface="Monotype Sorts" pitchFamily="2" charset="2"/>
              <a:buNone/>
              <a:defRPr/>
            </a:pPr>
            <a:r>
              <a:rPr lang="en" altLang="ja-JP" sz="2000" dirty="0" err="1"/>
              <a:t>task'possm</a:t>
            </a:r>
            <a:r>
              <a:rPr lang="en" altLang="ja-JP" sz="2000" dirty="0"/>
              <a:t>'</a:t>
            </a:r>
          </a:p>
          <a:p>
            <a:pPr marL="400050" lvl="1" indent="0">
              <a:buFont typeface="Monotype Sorts" pitchFamily="2" charset="2"/>
              <a:buNone/>
              <a:defRPr/>
            </a:pPr>
            <a:r>
              <a:rPr lang="en" altLang="ja-JP" sz="2000" dirty="0" err="1"/>
              <a:t>getn</a:t>
            </a:r>
            <a:r>
              <a:rPr lang="en" altLang="ja-JP" sz="2000" dirty="0"/>
              <a:t> 33</a:t>
            </a:r>
          </a:p>
          <a:p>
            <a:pPr marL="400050" lvl="1" indent="0">
              <a:buFont typeface="Monotype Sorts" pitchFamily="2" charset="2"/>
              <a:buNone/>
              <a:defRPr/>
            </a:pPr>
            <a:r>
              <a:rPr lang="en" altLang="ja-JP" sz="2000" dirty="0"/>
              <a:t>antennas 2;baseline 0;solint 3; </a:t>
            </a:r>
            <a:r>
              <a:rPr lang="en" altLang="ja-JP" sz="2000" dirty="0" err="1"/>
              <a:t>docal</a:t>
            </a:r>
            <a:r>
              <a:rPr lang="en" altLang="ja-JP" sz="2000" dirty="0"/>
              <a:t>=-1;doband=-1;nplot 4; </a:t>
            </a:r>
            <a:r>
              <a:rPr lang="en" altLang="ja-JP" sz="2000" dirty="0" err="1"/>
              <a:t>dotv</a:t>
            </a:r>
            <a:r>
              <a:rPr lang="en" altLang="ja-JP" sz="2000" dirty="0"/>
              <a:t> 1</a:t>
            </a:r>
          </a:p>
          <a:p>
            <a:pPr marL="400050" lvl="1" indent="0">
              <a:buFont typeface="Monotype Sorts" pitchFamily="2" charset="2"/>
              <a:buNone/>
              <a:defRPr/>
            </a:pPr>
            <a:r>
              <a:rPr lang="en" altLang="ja-JP" sz="2000" dirty="0" err="1"/>
              <a:t>aparm</a:t>
            </a:r>
            <a:r>
              <a:rPr lang="en" altLang="ja-JP" sz="2000" dirty="0"/>
              <a:t> 0; </a:t>
            </a:r>
            <a:r>
              <a:rPr lang="en" altLang="ja-JP" sz="2000" dirty="0" err="1"/>
              <a:t>aparm</a:t>
            </a:r>
            <a:r>
              <a:rPr lang="en" altLang="ja-JP" sz="2000" dirty="0"/>
              <a:t>(8) 1</a:t>
            </a:r>
          </a:p>
          <a:p>
            <a:pPr marL="0" indent="0">
              <a:buFont typeface="Monotype Sorts" pitchFamily="2" charset="2"/>
              <a:buNone/>
              <a:defRPr/>
            </a:pPr>
            <a:r>
              <a:rPr lang="en" altLang="ja-JP" sz="1800" dirty="0">
                <a:solidFill>
                  <a:srgbClr val="00B0F0"/>
                </a:solidFill>
              </a:rPr>
              <a:t>* Displaying the whole spectra for finding maser and emission-free (baseline) 							channels</a:t>
            </a:r>
          </a:p>
          <a:p>
            <a:pPr marL="400050" lvl="1" indent="0">
              <a:buFont typeface="Monotype Sorts" pitchFamily="2" charset="2"/>
              <a:buNone/>
              <a:defRPr/>
            </a:pPr>
            <a:r>
              <a:rPr lang="en" altLang="ja-JP" sz="2000" dirty="0"/>
              <a:t>source’IRAS1629'''; </a:t>
            </a:r>
            <a:r>
              <a:rPr lang="en" altLang="ja-JP" sz="2000" dirty="0" err="1"/>
              <a:t>bchan</a:t>
            </a:r>
            <a:r>
              <a:rPr lang="en" altLang="ja-JP" sz="2000" dirty="0"/>
              <a:t> 50;echan 450;  </a:t>
            </a:r>
          </a:p>
          <a:p>
            <a:pPr marL="0" indent="0">
              <a:buFont typeface="Monotype Sorts" pitchFamily="2" charset="2"/>
              <a:buNone/>
              <a:defRPr/>
            </a:pPr>
            <a:r>
              <a:rPr lang="en" altLang="ja-JP" sz="1800" dirty="0">
                <a:solidFill>
                  <a:srgbClr val="00B0F0"/>
                </a:solidFill>
              </a:rPr>
              <a:t>* Zoomed spectra for finding bright maser emission channels </a:t>
            </a:r>
          </a:p>
          <a:p>
            <a:pPr marL="400050" lvl="1" indent="0">
              <a:buFont typeface="Monotype Sorts" pitchFamily="2" charset="2"/>
              <a:buNone/>
              <a:defRPr/>
            </a:pPr>
            <a:r>
              <a:rPr lang="en" altLang="ja-JP" sz="2000" dirty="0" err="1"/>
              <a:t>bchan</a:t>
            </a:r>
            <a:r>
              <a:rPr lang="en" altLang="ja-JP" sz="2000" dirty="0"/>
              <a:t>  300;echan  350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>
            <a:extLst>
              <a:ext uri="{FF2B5EF4-FFF2-40B4-BE49-F238E27FC236}">
                <a16:creationId xmlns:a16="http://schemas.microsoft.com/office/drawing/2014/main" id="{06C35C1B-D074-964A-8701-339EB26E48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1412875"/>
            <a:ext cx="5148263" cy="609600"/>
          </a:xfrm>
        </p:spPr>
        <p:txBody>
          <a:bodyPr/>
          <a:lstStyle/>
          <a:p>
            <a:pPr eaLnBrk="1" hangingPunct="1">
              <a:defRPr/>
            </a:pPr>
            <a:r>
              <a:rPr kumimoji="0" lang="en-US" altLang="ja-JP" sz="2800" dirty="0"/>
              <a:t>AIPS </a:t>
            </a:r>
            <a:r>
              <a:rPr kumimoji="0" lang="ja-JP" altLang="en-US" sz="2800"/>
              <a:t>講習会予定</a:t>
            </a:r>
            <a:r>
              <a:rPr kumimoji="0" lang="en-US" altLang="ja-JP" sz="2800" dirty="0"/>
              <a:t>  1/2</a:t>
            </a:r>
            <a:endParaRPr kumimoji="0" lang="en-US" altLang="ja-JP" sz="3600" dirty="0"/>
          </a:p>
        </p:txBody>
      </p:sp>
      <p:sp>
        <p:nvSpPr>
          <p:cNvPr id="115715" name="Rectangle 3">
            <a:extLst>
              <a:ext uri="{FF2B5EF4-FFF2-40B4-BE49-F238E27FC236}">
                <a16:creationId xmlns:a16="http://schemas.microsoft.com/office/drawing/2014/main" id="{623A694C-D29E-CD45-B9FF-334C02398A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96863" y="1993900"/>
            <a:ext cx="8839200" cy="4027488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kumimoji="0" lang="en-US" altLang="ja-JP" sz="2000" dirty="0">
                <a:latin typeface="ＭＳ Ｐゴシック" panose="020B0600070205080204" pitchFamily="34" charset="-128"/>
              </a:rPr>
              <a:t>1</a:t>
            </a:r>
            <a:r>
              <a:rPr kumimoji="0" lang="ja-JP" altLang="en-US" sz="2000">
                <a:latin typeface="ＭＳ Ｐゴシック" panose="020B0600070205080204" pitchFamily="34" charset="-128"/>
              </a:rPr>
              <a:t>日目</a:t>
            </a:r>
            <a:r>
              <a:rPr kumimoji="0" lang="en-US" altLang="ja-JP" sz="2000" dirty="0">
                <a:latin typeface="ＭＳ Ｐゴシック" panose="020B0600070205080204" pitchFamily="34" charset="-128"/>
              </a:rPr>
              <a:t>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kumimoji="0" lang="en-US" altLang="ja-JP" sz="1800" dirty="0">
                <a:latin typeface="ＭＳ Ｐゴシック" panose="020B0600070205080204" pitchFamily="34" charset="-128"/>
              </a:rPr>
              <a:t>10:00—11:00 AIPS</a:t>
            </a:r>
            <a:r>
              <a:rPr kumimoji="0" lang="ja-JP" altLang="en-US" sz="1800">
                <a:latin typeface="ＭＳ Ｐゴシック" panose="020B0600070205080204" pitchFamily="34" charset="-128"/>
              </a:rPr>
              <a:t>動作環境の整備</a:t>
            </a:r>
            <a:endParaRPr kumimoji="0" lang="en-US" altLang="ja-JP" sz="1800" dirty="0">
              <a:latin typeface="ＭＳ Ｐゴシック" panose="020B0600070205080204" pitchFamily="34" charset="-128"/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kumimoji="0" lang="ja-JP" altLang="ja-JP" sz="1800">
                <a:latin typeface="ＭＳ Ｐゴシック" panose="020B0600070205080204" pitchFamily="34" charset="-128"/>
              </a:rPr>
              <a:t>1</a:t>
            </a:r>
            <a:r>
              <a:rPr kumimoji="0" lang="en-US" altLang="ja-JP" sz="1800" dirty="0">
                <a:latin typeface="ＭＳ Ｐゴシック" panose="020B0600070205080204" pitchFamily="34" charset="-128"/>
              </a:rPr>
              <a:t>1</a:t>
            </a:r>
            <a:r>
              <a:rPr kumimoji="0" lang="ja-JP" altLang="ja-JP" sz="1800">
                <a:latin typeface="ＭＳ Ｐゴシック" panose="020B0600070205080204" pitchFamily="34" charset="-128"/>
              </a:rPr>
              <a:t>:</a:t>
            </a:r>
            <a:r>
              <a:rPr kumimoji="0" lang="en-US" altLang="ja-JP" sz="1800" dirty="0">
                <a:latin typeface="ＭＳ Ｐゴシック" panose="020B0600070205080204" pitchFamily="34" charset="-128"/>
              </a:rPr>
              <a:t>00—12:00 </a:t>
            </a:r>
            <a:r>
              <a:rPr kumimoji="0" lang="ja-JP" altLang="en-US" sz="1800">
                <a:latin typeface="ＭＳ Ｐゴシック" panose="020B0600070205080204" pitchFamily="34" charset="-128"/>
              </a:rPr>
              <a:t>データのロード、観測状況の確認</a:t>
            </a:r>
            <a:endParaRPr kumimoji="0" lang="en-US" altLang="ja-JP" sz="1800" dirty="0">
              <a:latin typeface="ＭＳ Ｐゴシック" panose="020B0600070205080204" pitchFamily="34" charset="-128"/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kumimoji="0" lang="en-US" altLang="ja-JP" sz="1800" dirty="0">
                <a:latin typeface="ＭＳ Ｐゴシック" panose="020B0600070205080204" pitchFamily="34" charset="-128"/>
              </a:rPr>
              <a:t>13:00—14:30 visibility </a:t>
            </a:r>
            <a:r>
              <a:rPr kumimoji="0" lang="ja-JP" altLang="en-US" sz="1800">
                <a:latin typeface="ＭＳ Ｐゴシック" panose="020B0600070205080204" pitchFamily="34" charset="-128"/>
              </a:rPr>
              <a:t>確認</a:t>
            </a:r>
            <a:endParaRPr kumimoji="0" lang="en-US" altLang="ja-JP" sz="1800" dirty="0">
              <a:latin typeface="ＭＳ Ｐゴシック" panose="020B0600070205080204" pitchFamily="34" charset="-128"/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kumimoji="0" lang="en-US" altLang="ja-JP" sz="1800" dirty="0">
                <a:latin typeface="ＭＳ Ｐゴシック" panose="020B0600070205080204" pitchFamily="34" charset="-128"/>
              </a:rPr>
              <a:t>14:45—15:30 VLBI</a:t>
            </a:r>
            <a:r>
              <a:rPr kumimoji="0" lang="ja-JP" altLang="en-US" sz="1800">
                <a:latin typeface="ＭＳ Ｐゴシック" panose="020B0600070205080204" pitchFamily="34" charset="-128"/>
              </a:rPr>
              <a:t>観測スケジュール作成について（データ較正法）</a:t>
            </a:r>
            <a:endParaRPr kumimoji="0" lang="en-US" altLang="ja-JP" sz="1800" dirty="0">
              <a:latin typeface="ＭＳ Ｐゴシック" panose="020B0600070205080204" pitchFamily="34" charset="-128"/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kumimoji="0" lang="en-US" altLang="ja-JP" sz="1800" dirty="0">
                <a:latin typeface="ＭＳ Ｐゴシック" panose="020B0600070205080204" pitchFamily="34" charset="-128"/>
              </a:rPr>
              <a:t>15:45—16:45 visibility </a:t>
            </a:r>
            <a:r>
              <a:rPr kumimoji="0" lang="ja-JP" altLang="en-US" sz="1800">
                <a:latin typeface="ＭＳ Ｐゴシック" panose="020B0600070205080204" pitchFamily="34" charset="-128"/>
              </a:rPr>
              <a:t>振幅の較正</a:t>
            </a:r>
            <a:r>
              <a:rPr kumimoji="0" lang="en-US" altLang="ja-JP" sz="1800" dirty="0">
                <a:latin typeface="ＭＳ Ｐゴシック" panose="020B0600070205080204" pitchFamily="34" charset="-128"/>
              </a:rPr>
              <a:t>(</a:t>
            </a:r>
            <a:r>
              <a:rPr kumimoji="0" lang="ja-JP" altLang="en-US" sz="1800">
                <a:latin typeface="ＭＳ Ｐゴシック" panose="020B0600070205080204" pitchFamily="34" charset="-128"/>
              </a:rPr>
              <a:t>その１）：　</a:t>
            </a:r>
            <a:r>
              <a:rPr kumimoji="0" lang="en-US" altLang="ja-JP" sz="1800" dirty="0">
                <a:latin typeface="ＭＳ Ｐゴシック" panose="020B0600070205080204" pitchFamily="34" charset="-128"/>
              </a:rPr>
              <a:t>a priori </a:t>
            </a:r>
            <a:r>
              <a:rPr kumimoji="0" lang="ja-JP" altLang="en-US" sz="1800">
                <a:latin typeface="ＭＳ Ｐゴシック" panose="020B0600070205080204" pitchFamily="34" charset="-128"/>
              </a:rPr>
              <a:t>較正データ取得</a:t>
            </a:r>
            <a:endParaRPr kumimoji="0" lang="en-US" altLang="ja-JP" sz="1800" dirty="0">
              <a:latin typeface="ＭＳ Ｐゴシック" panose="020B0600070205080204" pitchFamily="34" charset="-128"/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kumimoji="0" lang="en-US" altLang="ja-JP" sz="1800" dirty="0">
                <a:latin typeface="ＭＳ Ｐゴシック" panose="020B0600070205080204" pitchFamily="34" charset="-128"/>
              </a:rPr>
              <a:t>17:00—18:00 visibility </a:t>
            </a:r>
            <a:r>
              <a:rPr kumimoji="0" lang="ja-JP" altLang="en-US" sz="1800">
                <a:latin typeface="ＭＳ Ｐゴシック" panose="020B0600070205080204" pitchFamily="34" charset="-128"/>
              </a:rPr>
              <a:t>振幅の較正</a:t>
            </a:r>
            <a:r>
              <a:rPr kumimoji="0" lang="en-US" altLang="ja-JP" sz="1800" dirty="0">
                <a:latin typeface="ＭＳ Ｐゴシック" panose="020B0600070205080204" pitchFamily="34" charset="-128"/>
              </a:rPr>
              <a:t>(</a:t>
            </a:r>
            <a:r>
              <a:rPr kumimoji="0" lang="ja-JP" altLang="en-US" sz="1800">
                <a:latin typeface="ＭＳ Ｐゴシック" panose="020B0600070205080204" pitchFamily="34" charset="-128"/>
              </a:rPr>
              <a:t>その</a:t>
            </a:r>
            <a:r>
              <a:rPr kumimoji="0" lang="en-US" altLang="ja-JP" sz="1800" dirty="0">
                <a:latin typeface="ＭＳ Ｐゴシック" panose="020B0600070205080204" pitchFamily="34" charset="-128"/>
              </a:rPr>
              <a:t>2</a:t>
            </a:r>
            <a:r>
              <a:rPr kumimoji="0" lang="ja-JP" altLang="en-US" sz="1800">
                <a:latin typeface="ＭＳ Ｐゴシック" panose="020B0600070205080204" pitchFamily="34" charset="-128"/>
              </a:rPr>
              <a:t>）：　</a:t>
            </a:r>
            <a:r>
              <a:rPr kumimoji="0" lang="en-US" altLang="ja-JP" sz="1800" dirty="0">
                <a:latin typeface="ＭＳ Ｐゴシック" panose="020B0600070205080204" pitchFamily="34" charset="-128"/>
              </a:rPr>
              <a:t>a priori </a:t>
            </a:r>
            <a:r>
              <a:rPr kumimoji="0" lang="ja-JP" altLang="en-US" sz="1800">
                <a:latin typeface="ＭＳ Ｐゴシック" panose="020B0600070205080204" pitchFamily="34" charset="-128"/>
              </a:rPr>
              <a:t>較正</a:t>
            </a:r>
            <a:endParaRPr kumimoji="0" lang="en-US" altLang="ja-JP" sz="1800" dirty="0">
              <a:latin typeface="ＭＳ Ｐゴシック" panose="020B0600070205080204" pitchFamily="34" charset="-128"/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kumimoji="0" lang="ja-JP" altLang="en-US" sz="1800">
                <a:solidFill>
                  <a:srgbClr val="00B0F0"/>
                </a:solidFill>
                <a:latin typeface="ＭＳ Ｐゴシック" panose="020B0600070205080204" pitchFamily="34" charset="-128"/>
              </a:rPr>
              <a:t>追加：</a:t>
            </a:r>
            <a:r>
              <a:rPr kumimoji="0" lang="en-US" altLang="ja-JP" sz="1800" dirty="0">
                <a:solidFill>
                  <a:srgbClr val="00B0F0"/>
                </a:solidFill>
                <a:latin typeface="ＭＳ Ｐゴシック" panose="020B0600070205080204" pitchFamily="34" charset="-128"/>
              </a:rPr>
              <a:t> visibility </a:t>
            </a:r>
            <a:r>
              <a:rPr kumimoji="0" lang="ja-JP" altLang="en-US" sz="1800">
                <a:solidFill>
                  <a:srgbClr val="00B0F0"/>
                </a:solidFill>
                <a:latin typeface="ＭＳ Ｐゴシック" panose="020B0600070205080204" pitchFamily="34" charset="-128"/>
              </a:rPr>
              <a:t>位相の較正（その１）：　</a:t>
            </a:r>
            <a:r>
              <a:rPr kumimoji="0" lang="en-US" altLang="ja-JP" sz="1800" dirty="0">
                <a:solidFill>
                  <a:srgbClr val="00B0F0"/>
                </a:solidFill>
                <a:latin typeface="ＭＳ Ｐゴシック" panose="020B0600070205080204" pitchFamily="34" charset="-128"/>
              </a:rPr>
              <a:t>fringe fitting, bandpass calibration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kumimoji="0" lang="ja-JP" altLang="en-US" sz="1800">
                <a:solidFill>
                  <a:srgbClr val="00B0F0"/>
                </a:solidFill>
                <a:latin typeface="ＭＳ Ｐゴシック" panose="020B0600070205080204" pitchFamily="34" charset="-128"/>
              </a:rPr>
              <a:t>追加：</a:t>
            </a:r>
            <a:r>
              <a:rPr kumimoji="0" lang="en-US" altLang="ja-JP" sz="1800" dirty="0">
                <a:solidFill>
                  <a:srgbClr val="00B0F0"/>
                </a:solidFill>
                <a:latin typeface="ＭＳ Ｐゴシック" panose="020B0600070205080204" pitchFamily="34" charset="-128"/>
              </a:rPr>
              <a:t> </a:t>
            </a:r>
            <a:r>
              <a:rPr kumimoji="0" lang="ja-JP" altLang="en-US" sz="1800">
                <a:solidFill>
                  <a:srgbClr val="00B0F0"/>
                </a:solidFill>
                <a:latin typeface="ＭＳ Ｐゴシック" panose="020B0600070205080204" pitchFamily="34" charset="-128"/>
              </a:rPr>
              <a:t>較正用天体（連続スペクトル源）の像合成</a:t>
            </a:r>
            <a:r>
              <a:rPr kumimoji="0" lang="en-US" altLang="ja-JP" sz="1800" dirty="0">
                <a:solidFill>
                  <a:srgbClr val="00B0F0"/>
                </a:solidFill>
                <a:latin typeface="ＭＳ Ｐゴシック" panose="020B0600070205080204" pitchFamily="34" charset="-128"/>
              </a:rPr>
              <a:t>	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kumimoji="0" lang="ja-JP" altLang="en-US" sz="2000">
                <a:latin typeface="ＭＳ Ｐゴシック" panose="020B0600070205080204" pitchFamily="34" charset="-128"/>
              </a:rPr>
              <a:t>２日目</a:t>
            </a:r>
            <a:endParaRPr kumimoji="0" lang="en-US" altLang="ja-JP" sz="2000" dirty="0">
              <a:latin typeface="ＭＳ Ｐゴシック" panose="020B0600070205080204" pitchFamily="34" charset="-128"/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kumimoji="0" lang="en-US" altLang="ja-JP" sz="1800" dirty="0">
                <a:latin typeface="ＭＳ Ｐゴシック" panose="020B0600070205080204" pitchFamily="34" charset="-128"/>
              </a:rPr>
              <a:t>10:00—11:00 velocity tracking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kumimoji="0" lang="en-US" altLang="ja-JP" sz="1800" dirty="0">
                <a:latin typeface="ＭＳ Ｐゴシック" panose="020B0600070205080204" pitchFamily="34" charset="-128"/>
              </a:rPr>
              <a:t>11:00—13:00 visibility </a:t>
            </a:r>
            <a:r>
              <a:rPr kumimoji="0" lang="ja-JP" altLang="en-US" sz="1800">
                <a:latin typeface="ＭＳ Ｐゴシック" panose="020B0600070205080204" pitchFamily="34" charset="-128"/>
              </a:rPr>
              <a:t>振幅の較正</a:t>
            </a:r>
            <a:r>
              <a:rPr kumimoji="0" lang="en-US" altLang="ja-JP" sz="1800" dirty="0">
                <a:latin typeface="ＭＳ Ｐゴシック" panose="020B0600070205080204" pitchFamily="34" charset="-128"/>
              </a:rPr>
              <a:t>(</a:t>
            </a:r>
            <a:r>
              <a:rPr kumimoji="0" lang="ja-JP" altLang="en-US" sz="1800">
                <a:latin typeface="ＭＳ Ｐゴシック" panose="020B0600070205080204" pitchFamily="34" charset="-128"/>
              </a:rPr>
              <a:t>その</a:t>
            </a:r>
            <a:r>
              <a:rPr kumimoji="0" lang="en-US" altLang="ja-JP" sz="1800" dirty="0">
                <a:latin typeface="ＭＳ Ｐゴシック" panose="020B0600070205080204" pitchFamily="34" charset="-128"/>
              </a:rPr>
              <a:t>2</a:t>
            </a:r>
            <a:r>
              <a:rPr kumimoji="0" lang="ja-JP" altLang="en-US" sz="1800">
                <a:latin typeface="ＭＳ Ｐゴシック" panose="020B0600070205080204" pitchFamily="34" charset="-128"/>
              </a:rPr>
              <a:t>）：　</a:t>
            </a:r>
            <a:r>
              <a:rPr kumimoji="0" lang="en-US" altLang="ja-JP" sz="1800" dirty="0">
                <a:latin typeface="ＭＳ Ｐゴシック" panose="020B0600070205080204" pitchFamily="34" charset="-128"/>
              </a:rPr>
              <a:t>template spectrum method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kumimoji="0" lang="en-US" altLang="ja-JP" sz="1800" dirty="0">
                <a:latin typeface="ＭＳ Ｐゴシック" panose="020B0600070205080204" pitchFamily="34" charset="-128"/>
              </a:rPr>
              <a:t>14:00—15:00 </a:t>
            </a:r>
            <a:r>
              <a:rPr kumimoji="0" lang="ja-JP" altLang="en-US" sz="1800">
                <a:latin typeface="ＭＳ Ｐゴシック" panose="020B0600070205080204" pitchFamily="34" charset="-128"/>
              </a:rPr>
              <a:t>位相準拠スペクトルチャンネルの選択・</a:t>
            </a:r>
            <a:r>
              <a:rPr kumimoji="0" lang="en-US" altLang="ja-JP" sz="1800" dirty="0">
                <a:latin typeface="ＭＳ Ｐゴシック" panose="020B0600070205080204" pitchFamily="34" charset="-128"/>
              </a:rPr>
              <a:t>flagging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kumimoji="0" lang="en-US" altLang="ja-JP" sz="1800" dirty="0">
                <a:latin typeface="ＭＳ Ｐゴシック" panose="020B0600070205080204" pitchFamily="34" charset="-128"/>
              </a:rPr>
              <a:t>15:15—16:45 visibility </a:t>
            </a:r>
            <a:r>
              <a:rPr kumimoji="0" lang="ja-JP" altLang="en-US" sz="1800">
                <a:latin typeface="ＭＳ Ｐゴシック" panose="020B0600070205080204" pitchFamily="34" charset="-128"/>
              </a:rPr>
              <a:t>位相の較正（その２）：　</a:t>
            </a:r>
            <a:r>
              <a:rPr kumimoji="0" lang="en-US" altLang="ja-JP" sz="1800" dirty="0">
                <a:latin typeface="ＭＳ Ｐゴシック" panose="020B0600070205080204" pitchFamily="34" charset="-128"/>
              </a:rPr>
              <a:t>maser fringe fitting, self-calibration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kumimoji="0" lang="en-US" altLang="ja-JP" sz="1800" dirty="0">
                <a:latin typeface="ＭＳ Ｐゴシック" panose="020B0600070205080204" pitchFamily="34" charset="-128"/>
              </a:rPr>
              <a:t>17:00—18:00 image cube </a:t>
            </a:r>
            <a:r>
              <a:rPr kumimoji="0" lang="ja-JP" altLang="en-US" sz="1800">
                <a:latin typeface="ＭＳ Ｐゴシック" panose="020B0600070205080204" pitchFamily="34" charset="-128"/>
              </a:rPr>
              <a:t>合成</a:t>
            </a:r>
            <a:endParaRPr kumimoji="0" lang="en-US" altLang="ja-JP" sz="1800" dirty="0">
              <a:latin typeface="ＭＳ Ｐゴシック" panose="020B0600070205080204" pitchFamily="34" charset="-128"/>
            </a:endParaRPr>
          </a:p>
        </p:txBody>
      </p:sp>
      <p:sp>
        <p:nvSpPr>
          <p:cNvPr id="23555" name="テキスト ボックス 1">
            <a:extLst>
              <a:ext uri="{FF2B5EF4-FFF2-40B4-BE49-F238E27FC236}">
                <a16:creationId xmlns:a16="http://schemas.microsoft.com/office/drawing/2014/main" id="{6F5140A0-9EE8-194A-BF55-44430A9451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3663" y="1370013"/>
            <a:ext cx="25527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buClr>
                <a:srgbClr val="FFFF66"/>
              </a:buClr>
              <a:buSzPct val="75000"/>
              <a:buFont typeface="Monotype Sorts" pitchFamily="2" charset="2"/>
              <a:buChar char="/"/>
              <a:defRPr kumimoji="1" sz="32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buClr>
                <a:srgbClr val="FF6666"/>
              </a:buClr>
              <a:buSzPct val="75000"/>
              <a:buFont typeface="Monotype Sorts" pitchFamily="2" charset="2"/>
              <a:buChar char="/"/>
              <a:defRPr kumimoji="1" sz="28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buClr>
                <a:srgbClr val="66CCFF"/>
              </a:buClr>
              <a:buSzPct val="75000"/>
              <a:buFont typeface="Monotype Sorts" pitchFamily="2" charset="2"/>
              <a:buChar char="/"/>
              <a:defRPr kumimoji="1"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buClr>
                <a:srgbClr val="80FF00"/>
              </a:buClr>
              <a:buSzPct val="75000"/>
              <a:buFont typeface="Monotype Sorts" pitchFamily="2" charset="2"/>
              <a:buChar char="/"/>
              <a:defRPr kumimoji="1" sz="20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buClr>
                <a:srgbClr val="FFCC66"/>
              </a:buClr>
              <a:buSzPct val="75000"/>
              <a:buFont typeface="Monotype Sorts" pitchFamily="2" charset="2"/>
              <a:buChar char="/"/>
              <a:defRPr kumimoji="1" sz="20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CC66"/>
              </a:buClr>
              <a:buSzPct val="75000"/>
              <a:buFont typeface="Monotype Sorts" pitchFamily="2" charset="2"/>
              <a:buChar char="/"/>
              <a:defRPr kumimoji="1" sz="20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CC66"/>
              </a:buClr>
              <a:buSzPct val="75000"/>
              <a:buFont typeface="Monotype Sorts" pitchFamily="2" charset="2"/>
              <a:buChar char="/"/>
              <a:defRPr kumimoji="1" sz="20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CC66"/>
              </a:buClr>
              <a:buSzPct val="75000"/>
              <a:buFont typeface="Monotype Sorts" pitchFamily="2" charset="2"/>
              <a:buChar char="/"/>
              <a:defRPr kumimoji="1" sz="20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CC66"/>
              </a:buClr>
              <a:buSzPct val="75000"/>
              <a:buFont typeface="Monotype Sorts" pitchFamily="2" charset="2"/>
              <a:buChar char="/"/>
              <a:defRPr kumimoji="1" sz="20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9pPr>
          </a:lstStyle>
          <a:p>
            <a:pPr>
              <a:buClrTx/>
              <a:buSzTx/>
              <a:buFontTx/>
              <a:buNone/>
            </a:pPr>
            <a:r>
              <a:rPr kumimoji="0" lang="en-US" altLang="ja-JP" sz="1800">
                <a:solidFill>
                  <a:srgbClr val="FFFF00"/>
                </a:solidFill>
              </a:rPr>
              <a:t>6/03</a:t>
            </a:r>
            <a:r>
              <a:rPr kumimoji="0" lang="ja-JP" altLang="en-US" sz="1800">
                <a:solidFill>
                  <a:srgbClr val="FFFF00"/>
                </a:solidFill>
              </a:rPr>
              <a:t>（日） </a:t>
            </a:r>
            <a:r>
              <a:rPr kumimoji="0" lang="en-US" altLang="ja-JP" sz="1800">
                <a:solidFill>
                  <a:srgbClr val="FFFF00"/>
                </a:solidFill>
              </a:rPr>
              <a:t>10:00–18:00</a:t>
            </a:r>
            <a:br>
              <a:rPr kumimoji="0" lang="ja-JP" altLang="en-US" sz="1800">
                <a:solidFill>
                  <a:srgbClr val="FFFF00"/>
                </a:solidFill>
              </a:rPr>
            </a:br>
            <a:r>
              <a:rPr kumimoji="0" lang="en-US" altLang="ja-JP" sz="1800">
                <a:solidFill>
                  <a:srgbClr val="FFFF00"/>
                </a:solidFill>
              </a:rPr>
              <a:t>6/30</a:t>
            </a:r>
            <a:r>
              <a:rPr kumimoji="0" lang="ja-JP" altLang="en-US" sz="1800">
                <a:solidFill>
                  <a:srgbClr val="FFFF00"/>
                </a:solidFill>
              </a:rPr>
              <a:t>（土） </a:t>
            </a:r>
            <a:r>
              <a:rPr kumimoji="0" lang="en-US" altLang="ja-JP" sz="1800">
                <a:solidFill>
                  <a:srgbClr val="FFFF00"/>
                </a:solidFill>
              </a:rPr>
              <a:t>10:00–18:00</a:t>
            </a:r>
            <a:br>
              <a:rPr kumimoji="0" lang="ja-JP" altLang="en-US" sz="1800">
                <a:solidFill>
                  <a:srgbClr val="FFFF00"/>
                </a:solidFill>
              </a:rPr>
            </a:br>
            <a:r>
              <a:rPr kumimoji="0" lang="en-US" altLang="ja-JP" sz="1800">
                <a:solidFill>
                  <a:srgbClr val="FFC000"/>
                </a:solidFill>
              </a:rPr>
              <a:t>7/08</a:t>
            </a:r>
            <a:r>
              <a:rPr kumimoji="0" lang="ja-JP" altLang="en-US" sz="1800">
                <a:solidFill>
                  <a:srgbClr val="FFC000"/>
                </a:solidFill>
              </a:rPr>
              <a:t>（日） </a:t>
            </a:r>
            <a:r>
              <a:rPr kumimoji="0" lang="en-US" altLang="ja-JP" sz="1800">
                <a:solidFill>
                  <a:srgbClr val="FFC000"/>
                </a:solidFill>
              </a:rPr>
              <a:t>10:00–18:00</a:t>
            </a:r>
            <a:br>
              <a:rPr kumimoji="0" lang="ja-JP" altLang="en-US" sz="1800">
                <a:solidFill>
                  <a:srgbClr val="FFFF00"/>
                </a:solidFill>
              </a:rPr>
            </a:br>
            <a:r>
              <a:rPr kumimoji="0" lang="en-US" altLang="ja-JP" sz="1800">
                <a:solidFill>
                  <a:srgbClr val="FFC000"/>
                </a:solidFill>
              </a:rPr>
              <a:t>7/09</a:t>
            </a:r>
            <a:r>
              <a:rPr kumimoji="0" lang="ja-JP" altLang="en-US" sz="1800">
                <a:solidFill>
                  <a:srgbClr val="FFC000"/>
                </a:solidFill>
              </a:rPr>
              <a:t>（月） </a:t>
            </a:r>
            <a:r>
              <a:rPr kumimoji="0" lang="en-US" altLang="ja-JP" sz="1800">
                <a:solidFill>
                  <a:srgbClr val="FFC000"/>
                </a:solidFill>
              </a:rPr>
              <a:t>10:00–18:00</a:t>
            </a:r>
            <a:endParaRPr lang="ja-JP" altLang="en-US" sz="180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93FA388-5B4A-3B46-ACB9-C0B3A7122D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388" y="1341438"/>
            <a:ext cx="8785225" cy="719137"/>
          </a:xfrm>
        </p:spPr>
        <p:txBody>
          <a:bodyPr/>
          <a:lstStyle/>
          <a:p>
            <a:pPr>
              <a:defRPr/>
            </a:pPr>
            <a:r>
              <a:rPr lang="en-US" altLang="ja-JP" sz="3200" dirty="0"/>
              <a:t>Total power spectra</a:t>
            </a:r>
            <a:r>
              <a:rPr lang="ja-JP" altLang="en-US" sz="3200"/>
              <a:t>の切り出し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522498B-9764-5849-BB22-94334B8CA6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288" y="2205038"/>
            <a:ext cx="8569325" cy="3890962"/>
          </a:xfrm>
        </p:spPr>
        <p:txBody>
          <a:bodyPr/>
          <a:lstStyle/>
          <a:p>
            <a:pPr marL="0" indent="0">
              <a:buFont typeface="Monotype Sorts" pitchFamily="2" charset="2"/>
              <a:buNone/>
              <a:defRPr/>
            </a:pPr>
            <a:r>
              <a:rPr lang="en" altLang="ja-JP" sz="2400" dirty="0"/>
              <a:t>Task ‘split’</a:t>
            </a:r>
          </a:p>
          <a:p>
            <a:pPr marL="0" indent="0">
              <a:buFont typeface="Monotype Sorts" pitchFamily="2" charset="2"/>
              <a:buNone/>
              <a:defRPr/>
            </a:pPr>
            <a:r>
              <a:rPr lang="en" altLang="ja-JP" sz="2400" dirty="0" err="1"/>
              <a:t>indisk</a:t>
            </a:r>
            <a:r>
              <a:rPr lang="en" altLang="ja-JP" sz="2400" dirty="0"/>
              <a:t> 1;aparm 0 0 0 0 2 0; source’IRAS1629’ ’’</a:t>
            </a:r>
          </a:p>
          <a:p>
            <a:pPr marL="0" indent="0">
              <a:buFont typeface="Monotype Sorts" pitchFamily="2" charset="2"/>
              <a:buNone/>
              <a:defRPr/>
            </a:pPr>
            <a:r>
              <a:rPr lang="en" altLang="ja-JP" sz="2400" dirty="0" err="1"/>
              <a:t>outidiksk</a:t>
            </a:r>
            <a:r>
              <a:rPr lang="en" altLang="ja-JP" sz="2400" dirty="0"/>
              <a:t> 1; </a:t>
            </a:r>
            <a:r>
              <a:rPr lang="en" altLang="ja-JP" sz="2400" dirty="0" err="1"/>
              <a:t>docal</a:t>
            </a:r>
            <a:r>
              <a:rPr lang="en" altLang="ja-JP" sz="2400" dirty="0"/>
              <a:t>=-1; </a:t>
            </a:r>
            <a:r>
              <a:rPr lang="en" altLang="ja-JP" sz="2400" dirty="0" err="1"/>
              <a:t>doband</a:t>
            </a:r>
            <a:r>
              <a:rPr lang="en" altLang="ja-JP" sz="2400" dirty="0"/>
              <a:t>=-1; </a:t>
            </a:r>
            <a:r>
              <a:rPr lang="en" altLang="ja-JP" sz="2400" dirty="0" err="1"/>
              <a:t>flagver</a:t>
            </a:r>
            <a:r>
              <a:rPr lang="en" altLang="ja-JP" sz="2400" dirty="0"/>
              <a:t>=-1</a:t>
            </a:r>
          </a:p>
          <a:p>
            <a:pPr marL="0" indent="0">
              <a:buFont typeface="Monotype Sorts" pitchFamily="2" charset="2"/>
              <a:buNone/>
              <a:defRPr/>
            </a:pPr>
            <a:r>
              <a:rPr lang="en" altLang="ja-JP" sz="2400" dirty="0" err="1"/>
              <a:t>getn</a:t>
            </a:r>
            <a:r>
              <a:rPr lang="en" altLang="ja-JP" sz="2400" dirty="0"/>
              <a:t> 34; </a:t>
            </a:r>
            <a:r>
              <a:rPr lang="en" altLang="ja-JP" sz="2400" dirty="0" err="1"/>
              <a:t>bchan</a:t>
            </a:r>
            <a:r>
              <a:rPr lang="en" altLang="ja-JP" sz="2400" dirty="0"/>
              <a:t> 1;echan 0</a:t>
            </a:r>
          </a:p>
          <a:p>
            <a:pPr marL="0" indent="0">
              <a:buFont typeface="Monotype Sorts" pitchFamily="2" charset="2"/>
              <a:buNone/>
              <a:defRPr/>
            </a:pPr>
            <a:r>
              <a:rPr lang="en" altLang="ja-JP" sz="2400" dirty="0">
                <a:solidFill>
                  <a:srgbClr val="00B0F0"/>
                </a:solidFill>
              </a:rPr>
              <a:t>*Bandpass amplitude correction </a:t>
            </a:r>
            <a:r>
              <a:rPr lang="ja-JP" altLang="en-US" sz="2400">
                <a:solidFill>
                  <a:srgbClr val="00B0F0"/>
                </a:solidFill>
              </a:rPr>
              <a:t>は必要</a:t>
            </a:r>
            <a:r>
              <a:rPr lang="en-US" altLang="ja-JP" sz="2400" dirty="0">
                <a:solidFill>
                  <a:srgbClr val="00B0F0"/>
                </a:solidFill>
              </a:rPr>
              <a:t>(CVEL</a:t>
            </a:r>
            <a:r>
              <a:rPr lang="ja-JP" altLang="en-US" sz="2400">
                <a:solidFill>
                  <a:srgbClr val="00B0F0"/>
                </a:solidFill>
              </a:rPr>
              <a:t>で実行済み）</a:t>
            </a:r>
            <a:endParaRPr lang="en" altLang="ja-JP" sz="2400" dirty="0">
              <a:solidFill>
                <a:srgbClr val="00B0F0"/>
              </a:solidFill>
            </a:endParaRPr>
          </a:p>
          <a:p>
            <a:pPr marL="0" indent="0">
              <a:buFont typeface="Monotype Sorts" pitchFamily="2" charset="2"/>
              <a:buNone/>
              <a:defRPr/>
            </a:pPr>
            <a:r>
              <a:rPr lang="en" altLang="ja-JP" sz="2400" dirty="0"/>
              <a:t>	</a:t>
            </a:r>
          </a:p>
          <a:p>
            <a:pPr marL="0" indent="0">
              <a:buFont typeface="Monotype Sorts" pitchFamily="2" charset="2"/>
              <a:buNone/>
              <a:defRPr/>
            </a:pPr>
            <a:r>
              <a:rPr lang="en" altLang="ja-JP" sz="2400" dirty="0">
                <a:solidFill>
                  <a:srgbClr val="00B0F0"/>
                </a:solidFill>
              </a:rPr>
              <a:t>	 *total-power spectra for calibration solutions </a:t>
            </a:r>
          </a:p>
          <a:p>
            <a:pPr marL="0" indent="0">
              <a:buFont typeface="Monotype Sorts" pitchFamily="2" charset="2"/>
              <a:buNone/>
              <a:defRPr/>
            </a:pPr>
            <a:r>
              <a:rPr lang="en" altLang="ja-JP" sz="2400" dirty="0"/>
              <a:t>	</a:t>
            </a:r>
            <a:r>
              <a:rPr lang="en" altLang="ja-JP" sz="2400" dirty="0" err="1"/>
              <a:t>outclass’split</a:t>
            </a:r>
            <a:r>
              <a:rPr lang="en" altLang="ja-JP" sz="2400" dirty="0"/>
              <a:t>'; timer 0;</a:t>
            </a:r>
            <a:endParaRPr lang="en" altLang="ja-JP" sz="2400" dirty="0">
              <a:solidFill>
                <a:srgbClr val="00B0F0"/>
              </a:solidFill>
            </a:endParaRPr>
          </a:p>
          <a:p>
            <a:pPr marL="0" indent="0">
              <a:buFont typeface="Monotype Sorts" pitchFamily="2" charset="2"/>
              <a:buNone/>
              <a:defRPr/>
            </a:pPr>
            <a:r>
              <a:rPr lang="en" altLang="ja-JP" sz="2400" dirty="0">
                <a:solidFill>
                  <a:srgbClr val="00B0F0"/>
                </a:solidFill>
              </a:rPr>
              <a:t>	*template total-power spectrum</a:t>
            </a:r>
            <a:endParaRPr lang="en" altLang="ja-JP" sz="2400" dirty="0"/>
          </a:p>
          <a:p>
            <a:pPr marL="0" indent="0">
              <a:buFont typeface="Monotype Sorts" pitchFamily="2" charset="2"/>
              <a:buNone/>
              <a:defRPr/>
            </a:pPr>
            <a:r>
              <a:rPr lang="en" altLang="ja-JP" sz="2400" dirty="0"/>
              <a:t>	</a:t>
            </a:r>
            <a:r>
              <a:rPr lang="en" altLang="ja-JP" sz="2400" dirty="0" err="1"/>
              <a:t>outclass’temp</a:t>
            </a:r>
            <a:r>
              <a:rPr lang="en" altLang="ja-JP" sz="2400" dirty="0"/>
              <a:t>'; timer 1  4  5 0 1  4  8 0;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93FA388-5B4A-3B46-ACB9-C0B3A7122D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388" y="1341438"/>
            <a:ext cx="8785225" cy="719137"/>
          </a:xfrm>
        </p:spPr>
        <p:txBody>
          <a:bodyPr/>
          <a:lstStyle/>
          <a:p>
            <a:pPr>
              <a:defRPr/>
            </a:pPr>
            <a:r>
              <a:rPr lang="en-US" altLang="ja-JP" sz="3200" dirty="0"/>
              <a:t>Gain curve solutions</a:t>
            </a:r>
            <a:endParaRPr lang="ja-JP" altLang="en-US" sz="320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522498B-9764-5849-BB22-94334B8CA6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088" y="1949450"/>
            <a:ext cx="8137525" cy="3890963"/>
          </a:xfrm>
        </p:spPr>
        <p:txBody>
          <a:bodyPr/>
          <a:lstStyle/>
          <a:p>
            <a:pPr marL="0" indent="0">
              <a:buFont typeface="Monotype Sorts" pitchFamily="2" charset="2"/>
              <a:buNone/>
              <a:defRPr/>
            </a:pPr>
            <a:r>
              <a:rPr lang="en" altLang="ja-JP" sz="2400" dirty="0"/>
              <a:t>task '</a:t>
            </a:r>
            <a:r>
              <a:rPr lang="en" altLang="ja-JP" sz="2400" dirty="0" err="1"/>
              <a:t>acfit</a:t>
            </a:r>
            <a:r>
              <a:rPr lang="en" altLang="ja-JP" sz="2400" dirty="0"/>
              <a:t>'</a:t>
            </a:r>
          </a:p>
          <a:p>
            <a:pPr marL="0" indent="0">
              <a:buFont typeface="Monotype Sorts" pitchFamily="2" charset="2"/>
              <a:buNone/>
              <a:defRPr/>
            </a:pPr>
            <a:r>
              <a:rPr lang="en" altLang="ja-JP" sz="2400" dirty="0"/>
              <a:t>default;in2disk 1;indisk 1;antennas 0;refant 2;docal=-1;</a:t>
            </a:r>
          </a:p>
          <a:p>
            <a:pPr marL="0" indent="0">
              <a:buFont typeface="Monotype Sorts" pitchFamily="2" charset="2"/>
              <a:buNone/>
              <a:defRPr/>
            </a:pPr>
            <a:r>
              <a:rPr lang="en" altLang="ja-JP" sz="2400" dirty="0" err="1"/>
              <a:t>doband</a:t>
            </a:r>
            <a:r>
              <a:rPr lang="en" altLang="ja-JP" sz="2400" dirty="0"/>
              <a:t>=-1;timer 0; </a:t>
            </a:r>
            <a:r>
              <a:rPr lang="en" altLang="ja-JP" sz="2400" dirty="0" err="1"/>
              <a:t>snver</a:t>
            </a:r>
            <a:r>
              <a:rPr lang="en" altLang="ja-JP" sz="2400" dirty="0"/>
              <a:t> 1</a:t>
            </a:r>
          </a:p>
          <a:p>
            <a:pPr marL="0" indent="0">
              <a:buFont typeface="Monotype Sorts" pitchFamily="2" charset="2"/>
              <a:buNone/>
              <a:defRPr/>
            </a:pPr>
            <a:r>
              <a:rPr lang="en" altLang="ja-JP" sz="2400" dirty="0" err="1"/>
              <a:t>calsour</a:t>
            </a:r>
            <a:r>
              <a:rPr lang="en" altLang="ja-JP" sz="2400" dirty="0"/>
              <a:t> ’IRAS1629’’’; </a:t>
            </a:r>
            <a:r>
              <a:rPr lang="en" altLang="ja-JP" sz="2400" dirty="0" err="1"/>
              <a:t>solint</a:t>
            </a:r>
            <a:r>
              <a:rPr lang="en" altLang="ja-JP" sz="2400" dirty="0"/>
              <a:t> 0.25,</a:t>
            </a:r>
          </a:p>
          <a:p>
            <a:pPr marL="0" indent="0">
              <a:buFont typeface="Monotype Sorts" pitchFamily="2" charset="2"/>
              <a:buNone/>
              <a:defRPr/>
            </a:pPr>
            <a:r>
              <a:rPr lang="en" altLang="ja-JP" sz="2400" dirty="0" err="1"/>
              <a:t>aparm</a:t>
            </a:r>
            <a:r>
              <a:rPr lang="en" altLang="ja-JP" sz="2400" dirty="0"/>
              <a:t> 1 1 1/0.0563 1/0.0563 0;</a:t>
            </a:r>
          </a:p>
          <a:p>
            <a:pPr marL="0" indent="0">
              <a:buFont typeface="Monotype Sorts" pitchFamily="2" charset="2"/>
              <a:buNone/>
              <a:defRPr/>
            </a:pPr>
            <a:r>
              <a:rPr lang="en" altLang="ja-JP" sz="2400" dirty="0" err="1"/>
              <a:t>yparm</a:t>
            </a:r>
            <a:r>
              <a:rPr lang="en" altLang="ja-JP" sz="2400" dirty="0"/>
              <a:t> 300; </a:t>
            </a:r>
            <a:r>
              <a:rPr lang="en" altLang="ja-JP" sz="2400" dirty="0">
                <a:solidFill>
                  <a:srgbClr val="00B0F0"/>
                </a:solidFill>
              </a:rPr>
              <a:t>*</a:t>
            </a:r>
            <a:r>
              <a:rPr lang="en" altLang="ja-JP" sz="2400" dirty="0" err="1">
                <a:solidFill>
                  <a:srgbClr val="00B0F0"/>
                </a:solidFill>
              </a:rPr>
              <a:t>xparm</a:t>
            </a:r>
            <a:r>
              <a:rPr lang="en" altLang="ja-JP" sz="2400" dirty="0">
                <a:solidFill>
                  <a:srgbClr val="00B0F0"/>
                </a:solidFill>
              </a:rPr>
              <a:t> for RCP, </a:t>
            </a:r>
            <a:r>
              <a:rPr lang="en" altLang="ja-JP" sz="2400" dirty="0" err="1">
                <a:solidFill>
                  <a:srgbClr val="00B0F0"/>
                </a:solidFill>
              </a:rPr>
              <a:t>yparm</a:t>
            </a:r>
            <a:r>
              <a:rPr lang="en" altLang="ja-JP" sz="2400" dirty="0">
                <a:solidFill>
                  <a:srgbClr val="00B0F0"/>
                </a:solidFill>
              </a:rPr>
              <a:t> for LCP</a:t>
            </a:r>
          </a:p>
          <a:p>
            <a:pPr marL="0" indent="0">
              <a:buFont typeface="Monotype Sorts" pitchFamily="2" charset="2"/>
              <a:buNone/>
              <a:defRPr/>
            </a:pPr>
            <a:r>
              <a:rPr lang="en" altLang="ja-JP" sz="2400" dirty="0" err="1"/>
              <a:t>getn</a:t>
            </a:r>
            <a:r>
              <a:rPr lang="en" altLang="ja-JP" sz="2400" dirty="0"/>
              <a:t> 35 </a:t>
            </a:r>
            <a:r>
              <a:rPr lang="en" altLang="ja-JP" sz="2400" dirty="0">
                <a:solidFill>
                  <a:srgbClr val="00B0F0"/>
                </a:solidFill>
              </a:rPr>
              <a:t>*for gain curve solutions</a:t>
            </a:r>
          </a:p>
          <a:p>
            <a:pPr marL="0" indent="0">
              <a:buFont typeface="Monotype Sorts" pitchFamily="2" charset="2"/>
              <a:buNone/>
              <a:defRPr/>
            </a:pPr>
            <a:r>
              <a:rPr lang="en" altLang="ja-JP" sz="2400" dirty="0"/>
              <a:t>get2n 40 </a:t>
            </a:r>
            <a:r>
              <a:rPr lang="en" altLang="ja-JP" sz="2400" dirty="0">
                <a:solidFill>
                  <a:srgbClr val="00B0F0"/>
                </a:solidFill>
              </a:rPr>
              <a:t>* for the template spectrum</a:t>
            </a:r>
          </a:p>
          <a:p>
            <a:pPr marL="0" indent="0">
              <a:buFont typeface="Monotype Sorts" pitchFamily="2" charset="2"/>
              <a:buNone/>
              <a:defRPr/>
            </a:pPr>
            <a:r>
              <a:rPr lang="en" altLang="ja-JP" sz="2400" dirty="0" err="1"/>
              <a:t>bchan</a:t>
            </a:r>
            <a:r>
              <a:rPr lang="en" altLang="ja-JP" sz="2400" dirty="0"/>
              <a:t> 225;echan 237 </a:t>
            </a:r>
            <a:r>
              <a:rPr lang="en" altLang="ja-JP" sz="2000" dirty="0">
                <a:solidFill>
                  <a:srgbClr val="00B0F0"/>
                </a:solidFill>
              </a:rPr>
              <a:t>*including maser emission channels</a:t>
            </a:r>
            <a:endParaRPr lang="en" altLang="ja-JP" sz="2400" dirty="0">
              <a:solidFill>
                <a:srgbClr val="00B0F0"/>
              </a:solidFill>
            </a:endParaRPr>
          </a:p>
          <a:p>
            <a:pPr marL="0" indent="0">
              <a:buFont typeface="Monotype Sorts" pitchFamily="2" charset="2"/>
              <a:buNone/>
              <a:defRPr/>
            </a:pPr>
            <a:r>
              <a:rPr lang="en" altLang="ja-JP" sz="2400" dirty="0" err="1"/>
              <a:t>bparm</a:t>
            </a:r>
            <a:r>
              <a:rPr lang="en" altLang="ja-JP" sz="2400" dirty="0"/>
              <a:t> 001 130 450 600;cparm 001 130 450 600;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>
            <a:extLst>
              <a:ext uri="{FF2B5EF4-FFF2-40B4-BE49-F238E27FC236}">
                <a16:creationId xmlns:a16="http://schemas.microsoft.com/office/drawing/2014/main" id="{F980569F-9A32-6F4D-BE98-5B3A32F3F7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" y="1447800"/>
            <a:ext cx="8534400" cy="609600"/>
          </a:xfrm>
        </p:spPr>
        <p:txBody>
          <a:bodyPr/>
          <a:lstStyle/>
          <a:p>
            <a:pPr eaLnBrk="1" hangingPunct="1">
              <a:defRPr/>
            </a:pPr>
            <a:r>
              <a:rPr kumimoji="0" lang="en-US" altLang="ja-JP" sz="3600"/>
              <a:t>Reference (velocity) channel</a:t>
            </a:r>
            <a:r>
              <a:rPr kumimoji="0" lang="ja-JP" altLang="en-US" sz="3600"/>
              <a:t>の選択</a:t>
            </a:r>
            <a:endParaRPr kumimoji="0" lang="en-US" altLang="ja-JP"/>
          </a:p>
        </p:txBody>
      </p:sp>
      <p:sp>
        <p:nvSpPr>
          <p:cNvPr id="150531" name="Rectangle 3">
            <a:extLst>
              <a:ext uri="{FF2B5EF4-FFF2-40B4-BE49-F238E27FC236}">
                <a16:creationId xmlns:a16="http://schemas.microsoft.com/office/drawing/2014/main" id="{C363BF90-6404-6D4D-90C5-9F2F7AE876B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2057400"/>
            <a:ext cx="8915400" cy="3962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kumimoji="0" lang="en-US" altLang="ja-JP" sz="2000" dirty="0"/>
              <a:t>POSSM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800" dirty="0" err="1"/>
              <a:t>Tget</a:t>
            </a:r>
            <a:r>
              <a:rPr kumimoji="0" lang="en-US" altLang="ja-JP" sz="1800" dirty="0"/>
              <a:t> </a:t>
            </a:r>
            <a:r>
              <a:rPr kumimoji="0" lang="en-US" altLang="ja-JP" sz="1800" dirty="0" err="1"/>
              <a:t>possm</a:t>
            </a:r>
            <a:r>
              <a:rPr kumimoji="0" lang="en-US" altLang="ja-JP" sz="1800" dirty="0"/>
              <a:t>; source ‘IRAS1629’ ‘ </a:t>
            </a:r>
            <a:r>
              <a:rPr kumimoji="0" lang="en-US" altLang="ja-JP" sz="1800" dirty="0" err="1"/>
              <a:t>indisk</a:t>
            </a:r>
            <a:r>
              <a:rPr kumimoji="0" lang="en-US" altLang="ja-JP" sz="1800" dirty="0"/>
              <a:t> 1; </a:t>
            </a:r>
            <a:r>
              <a:rPr kumimoji="0" lang="en-US" altLang="ja-JP" sz="1800" dirty="0" err="1"/>
              <a:t>getn</a:t>
            </a:r>
            <a:r>
              <a:rPr kumimoji="0" lang="en-US" altLang="ja-JP" sz="1800" dirty="0"/>
              <a:t> 3; </a:t>
            </a:r>
            <a:r>
              <a:rPr kumimoji="0" lang="en-US" altLang="ja-JP" sz="1800" dirty="0" err="1"/>
              <a:t>docal</a:t>
            </a:r>
            <a:r>
              <a:rPr kumimoji="0" lang="en-US" altLang="ja-JP" sz="1800" dirty="0"/>
              <a:t> 1; </a:t>
            </a:r>
            <a:r>
              <a:rPr kumimoji="0" lang="en-US" altLang="ja-JP" sz="1800" dirty="0" err="1"/>
              <a:t>gainuse</a:t>
            </a:r>
            <a:r>
              <a:rPr kumimoji="0" lang="en-US" altLang="ja-JP" sz="1800" dirty="0"/>
              <a:t> 3; 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800" dirty="0" err="1"/>
              <a:t>Doband</a:t>
            </a:r>
            <a:r>
              <a:rPr kumimoji="0" lang="en-US" altLang="ja-JP" sz="1800" dirty="0"/>
              <a:t>=-1; </a:t>
            </a:r>
            <a:r>
              <a:rPr kumimoji="0" lang="en-US" altLang="ja-JP" sz="1800" dirty="0" err="1"/>
              <a:t>nplot</a:t>
            </a:r>
            <a:r>
              <a:rPr kumimoji="0" lang="en-US" altLang="ja-JP" sz="1800" dirty="0"/>
              <a:t> 4; antennas 2; baseline 0 ; </a:t>
            </a:r>
            <a:r>
              <a:rPr kumimoji="0" lang="en-US" altLang="ja-JP" sz="1800" dirty="0" err="1"/>
              <a:t>bif</a:t>
            </a:r>
            <a:r>
              <a:rPr kumimoji="0" lang="en-US" altLang="ja-JP" sz="1800" dirty="0"/>
              <a:t> 1; </a:t>
            </a:r>
            <a:r>
              <a:rPr kumimoji="0" lang="en-US" altLang="ja-JP" sz="1800" dirty="0" err="1"/>
              <a:t>eif</a:t>
            </a:r>
            <a:r>
              <a:rPr kumimoji="0" lang="en-US" altLang="ja-JP" sz="1800" dirty="0"/>
              <a:t> 0; 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800" dirty="0"/>
              <a:t>timer 0; </a:t>
            </a:r>
            <a:r>
              <a:rPr kumimoji="0" lang="en-US" altLang="ja-JP" sz="1800" dirty="0" err="1">
                <a:solidFill>
                  <a:schemeClr val="folHlink"/>
                </a:solidFill>
              </a:rPr>
              <a:t>solint</a:t>
            </a:r>
            <a:r>
              <a:rPr kumimoji="0" lang="en-US" altLang="ja-JP" sz="1800" dirty="0">
                <a:solidFill>
                  <a:schemeClr val="folHlink"/>
                </a:solidFill>
              </a:rPr>
              <a:t> 5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800" dirty="0" err="1"/>
              <a:t>Aparm</a:t>
            </a:r>
            <a:r>
              <a:rPr kumimoji="0" lang="en-US" altLang="ja-JP" sz="1800" dirty="0"/>
              <a:t> 0; </a:t>
            </a:r>
            <a:r>
              <a:rPr kumimoji="0" lang="en-US" altLang="ja-JP" sz="1800" dirty="0" err="1"/>
              <a:t>bparm</a:t>
            </a:r>
            <a:r>
              <a:rPr kumimoji="0" lang="en-US" altLang="ja-JP" sz="1800" dirty="0"/>
              <a:t> 0; </a:t>
            </a:r>
            <a:r>
              <a:rPr kumimoji="0" lang="en-US" altLang="ja-JP" sz="1800" dirty="0" err="1"/>
              <a:t>dotv</a:t>
            </a:r>
            <a:r>
              <a:rPr kumimoji="0" lang="en-US" altLang="ja-JP" sz="1800" dirty="0"/>
              <a:t> 1; </a:t>
            </a:r>
            <a:r>
              <a:rPr kumimoji="0" lang="en-US" altLang="ja-JP" sz="1800" dirty="0" err="1">
                <a:solidFill>
                  <a:srgbClr val="81FFFF"/>
                </a:solidFill>
              </a:rPr>
              <a:t>bchan</a:t>
            </a:r>
            <a:r>
              <a:rPr kumimoji="0" lang="en-US" altLang="ja-JP" sz="1800" dirty="0">
                <a:solidFill>
                  <a:srgbClr val="81FFFF"/>
                </a:solidFill>
              </a:rPr>
              <a:t> 460; </a:t>
            </a:r>
            <a:r>
              <a:rPr kumimoji="0" lang="en-US" altLang="ja-JP" sz="1800" dirty="0" err="1">
                <a:solidFill>
                  <a:srgbClr val="81FFFF"/>
                </a:solidFill>
              </a:rPr>
              <a:t>echan</a:t>
            </a:r>
            <a:r>
              <a:rPr kumimoji="0" lang="en-US" altLang="ja-JP" sz="1800" dirty="0">
                <a:solidFill>
                  <a:srgbClr val="81FFFF"/>
                </a:solidFill>
              </a:rPr>
              <a:t> 540</a:t>
            </a:r>
            <a:endParaRPr kumimoji="0" lang="en-US" altLang="ja-JP" sz="1800" dirty="0"/>
          </a:p>
          <a:p>
            <a:pPr eaLnBrk="1" hangingPunct="1">
              <a:lnSpc>
                <a:spcPct val="90000"/>
              </a:lnSpc>
              <a:defRPr/>
            </a:pPr>
            <a:r>
              <a:rPr kumimoji="0" lang="en-US" altLang="ja-JP" sz="2000" dirty="0"/>
              <a:t>VPLOT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800" dirty="0" err="1"/>
              <a:t>Tget</a:t>
            </a:r>
            <a:r>
              <a:rPr kumimoji="0" lang="en-US" altLang="ja-JP" sz="1800" dirty="0"/>
              <a:t> </a:t>
            </a:r>
            <a:r>
              <a:rPr kumimoji="0" lang="en-US" altLang="ja-JP" sz="1800" dirty="0" err="1"/>
              <a:t>vplot</a:t>
            </a:r>
            <a:r>
              <a:rPr kumimoji="0" lang="en-US" altLang="ja-JP" sz="1800" dirty="0"/>
              <a:t>;  </a:t>
            </a:r>
            <a:r>
              <a:rPr kumimoji="0" lang="en-US" altLang="ja-JP" sz="1800" dirty="0" err="1"/>
              <a:t>indisk</a:t>
            </a:r>
            <a:r>
              <a:rPr kumimoji="0" lang="en-US" altLang="ja-JP" sz="1800" dirty="0"/>
              <a:t> 1; </a:t>
            </a:r>
            <a:r>
              <a:rPr kumimoji="0" lang="en-US" altLang="ja-JP" sz="1800" dirty="0" err="1"/>
              <a:t>getn</a:t>
            </a:r>
            <a:r>
              <a:rPr kumimoji="0" lang="en-US" altLang="ja-JP" sz="1800" dirty="0"/>
              <a:t> 28; </a:t>
            </a:r>
            <a:r>
              <a:rPr kumimoji="0" lang="en-US" altLang="ja-JP" sz="1800" dirty="0" err="1"/>
              <a:t>docal</a:t>
            </a:r>
            <a:r>
              <a:rPr kumimoji="0" lang="en-US" altLang="ja-JP" sz="1800" dirty="0"/>
              <a:t> 1; </a:t>
            </a:r>
            <a:r>
              <a:rPr kumimoji="0" lang="en-US" altLang="ja-JP" sz="1800" dirty="0" err="1"/>
              <a:t>gainuse</a:t>
            </a:r>
            <a:r>
              <a:rPr kumimoji="0" lang="en-US" altLang="ja-JP" sz="1800" dirty="0"/>
              <a:t> 4; </a:t>
            </a:r>
            <a:r>
              <a:rPr kumimoji="0" lang="en-US" altLang="ja-JP" sz="1800" dirty="0" err="1"/>
              <a:t>doband</a:t>
            </a:r>
            <a:r>
              <a:rPr kumimoji="0" lang="en-US" altLang="ja-JP" sz="1800" dirty="0"/>
              <a:t> 1;bpver 2;stokes ‘ ‘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800" dirty="0" err="1"/>
              <a:t>Nplot</a:t>
            </a:r>
            <a:r>
              <a:rPr kumimoji="0" lang="en-US" altLang="ja-JP" sz="1800" dirty="0"/>
              <a:t> 4; antennas 0; baseline 0 ; </a:t>
            </a:r>
            <a:r>
              <a:rPr kumimoji="0" lang="en-US" altLang="ja-JP" sz="1800" dirty="0" err="1"/>
              <a:t>bif</a:t>
            </a:r>
            <a:r>
              <a:rPr kumimoji="0" lang="en-US" altLang="ja-JP" sz="1800" dirty="0"/>
              <a:t> 1; </a:t>
            </a:r>
            <a:r>
              <a:rPr kumimoji="0" lang="en-US" altLang="ja-JP" sz="1800" dirty="0" err="1"/>
              <a:t>eif</a:t>
            </a:r>
            <a:r>
              <a:rPr kumimoji="0" lang="en-US" altLang="ja-JP" sz="1800" dirty="0"/>
              <a:t> 0; source ‘IRAS1629’ ‘ ‘; timer 9; 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800" dirty="0" err="1">
                <a:solidFill>
                  <a:schemeClr val="folHlink"/>
                </a:solidFill>
              </a:rPr>
              <a:t>solint</a:t>
            </a:r>
            <a:r>
              <a:rPr kumimoji="0" lang="en-US" altLang="ja-JP" sz="1800" dirty="0">
                <a:solidFill>
                  <a:schemeClr val="folHlink"/>
                </a:solidFill>
              </a:rPr>
              <a:t> 0.5</a:t>
            </a:r>
            <a:r>
              <a:rPr kumimoji="0" lang="en-US" altLang="ja-JP" sz="1800" dirty="0"/>
              <a:t>; </a:t>
            </a:r>
            <a:r>
              <a:rPr kumimoji="0" lang="en-US" altLang="ja-JP" sz="1800" dirty="0" err="1"/>
              <a:t>aparm</a:t>
            </a:r>
            <a:r>
              <a:rPr kumimoji="0" lang="en-US" altLang="ja-JP" sz="1800" dirty="0"/>
              <a:t> 0; </a:t>
            </a:r>
            <a:r>
              <a:rPr kumimoji="0" lang="en-US" altLang="ja-JP" sz="1800" dirty="0" err="1">
                <a:solidFill>
                  <a:schemeClr val="folHlink"/>
                </a:solidFill>
              </a:rPr>
              <a:t>bparm</a:t>
            </a:r>
            <a:r>
              <a:rPr kumimoji="0" lang="en-US" altLang="ja-JP" sz="1800" dirty="0">
                <a:solidFill>
                  <a:schemeClr val="folHlink"/>
                </a:solidFill>
              </a:rPr>
              <a:t> 12</a:t>
            </a:r>
            <a:r>
              <a:rPr kumimoji="0" lang="en-US" altLang="ja-JP" sz="1800" dirty="0">
                <a:solidFill>
                  <a:schemeClr val="accent2"/>
                </a:solidFill>
              </a:rPr>
              <a:t>, </a:t>
            </a:r>
            <a:r>
              <a:rPr kumimoji="0" lang="en-US" altLang="ja-JP" sz="1800" dirty="0">
                <a:solidFill>
                  <a:schemeClr val="folHlink"/>
                </a:solidFill>
              </a:rPr>
              <a:t>-1</a:t>
            </a:r>
            <a:r>
              <a:rPr kumimoji="0" lang="en-US" altLang="ja-JP" sz="1800" dirty="0"/>
              <a:t>; </a:t>
            </a:r>
            <a:r>
              <a:rPr kumimoji="0" lang="en-US" altLang="ja-JP" sz="1800" dirty="0" err="1"/>
              <a:t>dotv</a:t>
            </a:r>
            <a:r>
              <a:rPr kumimoji="0" lang="en-US" altLang="ja-JP" sz="1800" dirty="0"/>
              <a:t> 1; </a:t>
            </a:r>
            <a:r>
              <a:rPr kumimoji="0" lang="en-US" altLang="ja-JP" sz="1800" dirty="0" err="1">
                <a:solidFill>
                  <a:schemeClr val="folHlink"/>
                </a:solidFill>
              </a:rPr>
              <a:t>bchan</a:t>
            </a:r>
            <a:r>
              <a:rPr kumimoji="0" lang="en-US" altLang="ja-JP" sz="1800" dirty="0">
                <a:solidFill>
                  <a:schemeClr val="folHlink"/>
                </a:solidFill>
              </a:rPr>
              <a:t> 473; </a:t>
            </a:r>
            <a:r>
              <a:rPr kumimoji="0" lang="en-US" altLang="ja-JP" sz="1800" dirty="0" err="1">
                <a:solidFill>
                  <a:schemeClr val="folHlink"/>
                </a:solidFill>
              </a:rPr>
              <a:t>echan</a:t>
            </a:r>
            <a:r>
              <a:rPr kumimoji="0" lang="en-US" altLang="ja-JP" sz="1800" dirty="0">
                <a:solidFill>
                  <a:schemeClr val="folHlink"/>
                </a:solidFill>
              </a:rPr>
              <a:t> 474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kumimoji="0" lang="en-US" altLang="ja-JP" sz="2000" dirty="0"/>
              <a:t>CLPLT: closure phase</a:t>
            </a:r>
            <a:r>
              <a:rPr kumimoji="0" lang="ja-JP" altLang="en-US" sz="2000"/>
              <a:t>（閉口位相）の表示</a:t>
            </a:r>
            <a:endParaRPr kumimoji="0" lang="en-US" altLang="ja-JP" sz="2000" dirty="0"/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800" dirty="0"/>
              <a:t>Task ‘</a:t>
            </a:r>
            <a:r>
              <a:rPr kumimoji="0" lang="en-US" altLang="ja-JP" sz="1800" dirty="0" err="1"/>
              <a:t>clplt</a:t>
            </a:r>
            <a:r>
              <a:rPr kumimoji="0" lang="en-US" altLang="ja-JP" sz="1800" dirty="0"/>
              <a:t>’;  </a:t>
            </a:r>
            <a:r>
              <a:rPr kumimoji="0" lang="en-US" altLang="ja-JP" sz="1800" dirty="0" err="1"/>
              <a:t>indisk</a:t>
            </a:r>
            <a:r>
              <a:rPr kumimoji="0" lang="en-US" altLang="ja-JP" sz="1800" dirty="0"/>
              <a:t> 1; </a:t>
            </a:r>
            <a:r>
              <a:rPr kumimoji="0" lang="en-US" altLang="ja-JP" sz="1800" dirty="0" err="1"/>
              <a:t>getn</a:t>
            </a:r>
            <a:r>
              <a:rPr kumimoji="0" lang="en-US" altLang="ja-JP" sz="1800" dirty="0"/>
              <a:t> 28; </a:t>
            </a:r>
            <a:r>
              <a:rPr kumimoji="0" lang="en-US" altLang="ja-JP" sz="1800" dirty="0" err="1"/>
              <a:t>docal</a:t>
            </a:r>
            <a:r>
              <a:rPr kumimoji="0" lang="en-US" altLang="ja-JP" sz="1800" dirty="0"/>
              <a:t> 1; </a:t>
            </a:r>
            <a:r>
              <a:rPr kumimoji="0" lang="en-US" altLang="ja-JP" sz="1800" dirty="0" err="1"/>
              <a:t>gainuse</a:t>
            </a:r>
            <a:r>
              <a:rPr kumimoji="0" lang="en-US" altLang="ja-JP" sz="1800" dirty="0"/>
              <a:t> 4; </a:t>
            </a:r>
            <a:r>
              <a:rPr kumimoji="0" lang="en-US" altLang="ja-JP" sz="1800" dirty="0" err="1"/>
              <a:t>doband</a:t>
            </a:r>
            <a:r>
              <a:rPr kumimoji="0" lang="en-US" altLang="ja-JP" sz="1800" dirty="0"/>
              <a:t> 1;bpver 2;stokes ‘ ‘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800" dirty="0" err="1"/>
              <a:t>nplot</a:t>
            </a:r>
            <a:r>
              <a:rPr kumimoji="0" lang="en-US" altLang="ja-JP" sz="1800" dirty="0"/>
              <a:t> 4; antennas 0; baseline 0 ; </a:t>
            </a:r>
            <a:r>
              <a:rPr kumimoji="0" lang="en-US" altLang="ja-JP" sz="1800" dirty="0" err="1"/>
              <a:t>bif</a:t>
            </a:r>
            <a:r>
              <a:rPr kumimoji="0" lang="en-US" altLang="ja-JP" sz="1800" dirty="0"/>
              <a:t> 1; </a:t>
            </a:r>
            <a:r>
              <a:rPr kumimoji="0" lang="en-US" altLang="ja-JP" sz="1800" dirty="0" err="1"/>
              <a:t>eif</a:t>
            </a:r>
            <a:r>
              <a:rPr kumimoji="0" lang="en-US" altLang="ja-JP" sz="1800" dirty="0"/>
              <a:t> 0; source ‘IRAS1629’ ‘ ‘; timer 0; 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800" dirty="0" err="1">
                <a:solidFill>
                  <a:schemeClr val="folHlink"/>
                </a:solidFill>
              </a:rPr>
              <a:t>solint</a:t>
            </a:r>
            <a:r>
              <a:rPr kumimoji="0" lang="en-US" altLang="ja-JP" sz="1800" dirty="0">
                <a:solidFill>
                  <a:schemeClr val="folHlink"/>
                </a:solidFill>
              </a:rPr>
              <a:t> 0.5</a:t>
            </a:r>
            <a:r>
              <a:rPr kumimoji="0" lang="en-US" altLang="ja-JP" sz="1800" dirty="0"/>
              <a:t>; </a:t>
            </a:r>
            <a:r>
              <a:rPr kumimoji="0" lang="en-US" altLang="ja-JP" sz="1800" dirty="0" err="1"/>
              <a:t>aparm</a:t>
            </a:r>
            <a:r>
              <a:rPr kumimoji="0" lang="en-US" altLang="ja-JP" sz="1800" dirty="0"/>
              <a:t> 0; </a:t>
            </a:r>
            <a:r>
              <a:rPr kumimoji="0" lang="en-US" altLang="ja-JP" sz="1800" dirty="0" err="1">
                <a:solidFill>
                  <a:schemeClr val="folHlink"/>
                </a:solidFill>
              </a:rPr>
              <a:t>bparm</a:t>
            </a:r>
            <a:r>
              <a:rPr kumimoji="0" lang="en-US" altLang="ja-JP" sz="1800" dirty="0">
                <a:solidFill>
                  <a:schemeClr val="folHlink"/>
                </a:solidFill>
              </a:rPr>
              <a:t> 1 0</a:t>
            </a:r>
            <a:r>
              <a:rPr kumimoji="0" lang="en-US" altLang="ja-JP" sz="1800" dirty="0"/>
              <a:t>; </a:t>
            </a:r>
            <a:r>
              <a:rPr kumimoji="0" lang="en-US" altLang="ja-JP" sz="1800" dirty="0" err="1"/>
              <a:t>dotv</a:t>
            </a:r>
            <a:r>
              <a:rPr kumimoji="0" lang="en-US" altLang="ja-JP" sz="1800" dirty="0"/>
              <a:t> 1; </a:t>
            </a:r>
            <a:r>
              <a:rPr kumimoji="0" lang="en-US" altLang="ja-JP" sz="1800" dirty="0" err="1">
                <a:solidFill>
                  <a:schemeClr val="folHlink"/>
                </a:solidFill>
              </a:rPr>
              <a:t>bchan</a:t>
            </a:r>
            <a:r>
              <a:rPr kumimoji="0" lang="en-US" altLang="ja-JP" sz="1800" dirty="0">
                <a:solidFill>
                  <a:schemeClr val="folHlink"/>
                </a:solidFill>
              </a:rPr>
              <a:t> 473; </a:t>
            </a:r>
            <a:r>
              <a:rPr kumimoji="0" lang="en-US" altLang="ja-JP" sz="1800" dirty="0" err="1">
                <a:solidFill>
                  <a:schemeClr val="folHlink"/>
                </a:solidFill>
              </a:rPr>
              <a:t>echan</a:t>
            </a:r>
            <a:r>
              <a:rPr kumimoji="0" lang="en-US" altLang="ja-JP" sz="1800" dirty="0">
                <a:solidFill>
                  <a:schemeClr val="folHlink"/>
                </a:solidFill>
              </a:rPr>
              <a:t> 474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DF8E79F2-66D1-834E-9393-5AFE644F884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" y="1447800"/>
            <a:ext cx="8534400" cy="609600"/>
          </a:xfrm>
        </p:spPr>
        <p:txBody>
          <a:bodyPr/>
          <a:lstStyle/>
          <a:p>
            <a:pPr eaLnBrk="1" hangingPunct="1">
              <a:defRPr/>
            </a:pPr>
            <a:r>
              <a:rPr kumimoji="0" lang="en-US" altLang="ja-JP" sz="3600"/>
              <a:t>Interactive flagging</a:t>
            </a:r>
            <a:endParaRPr kumimoji="0" lang="en-US" altLang="ja-JP"/>
          </a:p>
        </p:txBody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B6CF5CDA-9D34-D148-9BB7-0D536379B4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2057400"/>
            <a:ext cx="8915400" cy="3962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kumimoji="0" lang="en-US" altLang="ja-JP" sz="2400"/>
              <a:t>SPLIT:  splitting only the reference channel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000"/>
              <a:t>task ‘split’;  indisk 1;getn 13; source ‘IRAS2248’ ‘ ’; 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000"/>
              <a:t>bchan 576; echan 577; docal 1; gainuse 4; doband 1; bpver 1; 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000"/>
              <a:t>outclass ‘split’; Aparm 2 1 0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kumimoji="0" lang="en-US" altLang="ja-JP" sz="2400"/>
              <a:t>MULTI + INDXR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kumimoji="0" lang="en-US" altLang="ja-JP" sz="2400"/>
              <a:t>IBLED: interactive flagging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000"/>
              <a:t>task 'ibled'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000"/>
              <a:t>indisk 1;getn 33; flagver 1;clr2n;clr3n; </a:t>
            </a:r>
            <a:r>
              <a:rPr kumimoji="0" lang="en-US" altLang="ja-JP" sz="2000">
                <a:solidFill>
                  <a:schemeClr val="folHlink"/>
                </a:solidFill>
              </a:rPr>
              <a:t>bchan 1; echan 0; bif 1; eif 0;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000"/>
              <a:t>antennas 0; baseline 0; docal=-1; doband=-1; dparm 0 0 0 10 10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000"/>
              <a:t>source ‘ ‘; stokes ‘’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800">
                <a:solidFill>
                  <a:schemeClr val="accent2"/>
                </a:solidFill>
              </a:rPr>
              <a:t>※TV Server</a:t>
            </a:r>
            <a:r>
              <a:rPr kumimoji="0" lang="ja-JP" altLang="en-US" sz="1800">
                <a:solidFill>
                  <a:schemeClr val="accent2"/>
                </a:solidFill>
              </a:rPr>
              <a:t>を画面横いっぱいにひろげておく</a:t>
            </a:r>
            <a:endParaRPr kumimoji="0" lang="en-US" altLang="ja-JP" sz="1800">
              <a:solidFill>
                <a:schemeClr val="accent2"/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kumimoji="0" lang="en-US" altLang="ja-JP" sz="2000"/>
              <a:t>TACOP: copy a FG table to original (u,v) data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000"/>
              <a:t>indisk 1;getn 33; inext 'fg';inver 1;outdisk 1;geto 13; outver 1;ncount 1</a:t>
            </a:r>
            <a:endParaRPr kumimoji="0" lang="en-US" altLang="ja-JP" sz="1800"/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endParaRPr kumimoji="0" lang="en-US" altLang="ja-JP" sz="120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C9249F0-C942-A74E-A4FB-1F7FC82BB0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288" y="1371600"/>
            <a:ext cx="8353425" cy="904875"/>
          </a:xfrm>
        </p:spPr>
        <p:txBody>
          <a:bodyPr/>
          <a:lstStyle/>
          <a:p>
            <a:pPr>
              <a:defRPr/>
            </a:pPr>
            <a:r>
              <a:rPr lang="en-US" altLang="ja-JP" sz="2800" dirty="0"/>
              <a:t>Before fringe fitting with the maser source</a:t>
            </a:r>
            <a:endParaRPr lang="ja-JP" altLang="en-US" sz="280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7CC37A-D64B-0B45-BB23-E9AEBE3963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276475"/>
            <a:ext cx="7772400" cy="3819525"/>
          </a:xfrm>
        </p:spPr>
        <p:txBody>
          <a:bodyPr/>
          <a:lstStyle/>
          <a:p>
            <a:pPr>
              <a:defRPr/>
            </a:pPr>
            <a:r>
              <a:rPr lang="en-US" altLang="ja-JP" sz="2400" dirty="0"/>
              <a:t>Calibrator </a:t>
            </a:r>
            <a:r>
              <a:rPr lang="ja-JP" altLang="en-US" sz="2400"/>
              <a:t>で取得した</a:t>
            </a:r>
            <a:r>
              <a:rPr lang="en-US" altLang="ja-JP" sz="2400" dirty="0"/>
              <a:t> fringe fitting</a:t>
            </a:r>
            <a:r>
              <a:rPr lang="ja-JP" altLang="en-US" sz="2400"/>
              <a:t>の解を</a:t>
            </a:r>
            <a:r>
              <a:rPr lang="en-US" altLang="ja-JP" sz="2400" dirty="0"/>
              <a:t>maser source </a:t>
            </a:r>
            <a:r>
              <a:rPr lang="ja-JP" altLang="en-US" sz="2400"/>
              <a:t>データへコピー</a:t>
            </a:r>
            <a:endParaRPr lang="en-US" altLang="ja-JP" sz="2400" dirty="0"/>
          </a:p>
          <a:p>
            <a:pPr marL="400050" lvl="1" indent="0">
              <a:buFont typeface="Monotype Sorts" pitchFamily="2" charset="2"/>
              <a:buNone/>
              <a:defRPr/>
            </a:pPr>
            <a:r>
              <a:rPr lang="en-US" altLang="ja-JP" dirty="0"/>
              <a:t>task ‘</a:t>
            </a:r>
            <a:r>
              <a:rPr lang="en-US" altLang="ja-JP" dirty="0" err="1"/>
              <a:t>tacop</a:t>
            </a:r>
            <a:r>
              <a:rPr lang="en-US" altLang="ja-JP" dirty="0"/>
              <a:t>’; default</a:t>
            </a:r>
          </a:p>
          <a:p>
            <a:pPr marL="400050" lvl="1" indent="0">
              <a:buFont typeface="Monotype Sorts" pitchFamily="2" charset="2"/>
              <a:buNone/>
              <a:defRPr/>
            </a:pPr>
            <a:r>
              <a:rPr lang="en-US" altLang="ja-JP" dirty="0" err="1"/>
              <a:t>inext’sn</a:t>
            </a:r>
            <a:r>
              <a:rPr lang="en-US" altLang="ja-JP" dirty="0"/>
              <a:t>’; </a:t>
            </a:r>
            <a:r>
              <a:rPr lang="en-US" altLang="ja-JP" dirty="0" err="1"/>
              <a:t>inver</a:t>
            </a:r>
            <a:r>
              <a:rPr lang="en-US" altLang="ja-JP" dirty="0"/>
              <a:t> 3; </a:t>
            </a:r>
            <a:r>
              <a:rPr lang="en-US" altLang="ja-JP" dirty="0" err="1"/>
              <a:t>outver</a:t>
            </a:r>
            <a:r>
              <a:rPr lang="en-US" altLang="ja-JP" dirty="0"/>
              <a:t> 3; </a:t>
            </a:r>
            <a:r>
              <a:rPr lang="en-US" altLang="ja-JP" dirty="0" err="1"/>
              <a:t>ncount</a:t>
            </a:r>
            <a:r>
              <a:rPr lang="en-US" altLang="ja-JP" dirty="0"/>
              <a:t> 1</a:t>
            </a:r>
          </a:p>
          <a:p>
            <a:pPr marL="400050" lvl="1" indent="0">
              <a:buFont typeface="Monotype Sorts" pitchFamily="2" charset="2"/>
              <a:buNone/>
              <a:defRPr/>
            </a:pPr>
            <a:r>
              <a:rPr lang="en-US" altLang="ja-JP" dirty="0" err="1"/>
              <a:t>indisk</a:t>
            </a:r>
            <a:r>
              <a:rPr lang="en-US" altLang="ja-JP" dirty="0"/>
              <a:t> 1; </a:t>
            </a:r>
            <a:r>
              <a:rPr lang="en-US" altLang="ja-JP" dirty="0" err="1"/>
              <a:t>outdisk</a:t>
            </a:r>
            <a:r>
              <a:rPr lang="en-US" altLang="ja-JP" dirty="0"/>
              <a:t> 1; </a:t>
            </a:r>
            <a:r>
              <a:rPr lang="en-US" altLang="ja-JP" dirty="0" err="1"/>
              <a:t>getn</a:t>
            </a:r>
            <a:r>
              <a:rPr lang="en-US" altLang="ja-JP" dirty="0"/>
              <a:t> 7; </a:t>
            </a:r>
            <a:r>
              <a:rPr lang="en-US" altLang="ja-JP" dirty="0" err="1"/>
              <a:t>geto</a:t>
            </a:r>
            <a:r>
              <a:rPr lang="en-US" altLang="ja-JP" dirty="0"/>
              <a:t> 3</a:t>
            </a:r>
          </a:p>
          <a:p>
            <a:pPr>
              <a:defRPr/>
            </a:pPr>
            <a:r>
              <a:rPr lang="en-US" altLang="ja-JP" sz="2400" dirty="0"/>
              <a:t>CLCAL</a:t>
            </a:r>
            <a:r>
              <a:rPr lang="ja-JP" altLang="en-US" sz="2400"/>
              <a:t>も忘れずに</a:t>
            </a:r>
            <a:endParaRPr lang="en-US" altLang="ja-JP" sz="2400" dirty="0"/>
          </a:p>
          <a:p>
            <a:pPr marL="457200" lvl="1" indent="0">
              <a:buFont typeface="Monotype Sorts" pitchFamily="2" charset="2"/>
              <a:buNone/>
              <a:defRPr/>
            </a:pPr>
            <a:r>
              <a:rPr lang="en-US" altLang="ja-JP" sz="2000" dirty="0" err="1"/>
              <a:t>snver</a:t>
            </a:r>
            <a:r>
              <a:rPr lang="en-US" altLang="ja-JP" sz="2000" dirty="0"/>
              <a:t> 3; </a:t>
            </a:r>
            <a:r>
              <a:rPr lang="en-US" altLang="ja-JP" sz="2000" dirty="0" err="1"/>
              <a:t>inver</a:t>
            </a:r>
            <a:r>
              <a:rPr lang="en-US" altLang="ja-JP" sz="2000" dirty="0"/>
              <a:t> 0; </a:t>
            </a:r>
            <a:r>
              <a:rPr lang="en-US" altLang="ja-JP" sz="2000" dirty="0" err="1"/>
              <a:t>gainver</a:t>
            </a:r>
            <a:r>
              <a:rPr lang="en-US" altLang="ja-JP" sz="2000" dirty="0"/>
              <a:t> 4; </a:t>
            </a:r>
            <a:r>
              <a:rPr lang="en-US" altLang="ja-JP" sz="2000" dirty="0" err="1"/>
              <a:t>gainuse</a:t>
            </a:r>
            <a:r>
              <a:rPr lang="en-US" altLang="ja-JP" sz="2000" dirty="0"/>
              <a:t> 5; </a:t>
            </a:r>
            <a:r>
              <a:rPr lang="en-US" altLang="ja-JP" sz="2000" dirty="0" err="1"/>
              <a:t>refant</a:t>
            </a:r>
            <a:r>
              <a:rPr lang="en-US" altLang="ja-JP" sz="2000" dirty="0"/>
              <a:t> 2</a:t>
            </a:r>
          </a:p>
          <a:p>
            <a:pPr marL="400050" lvl="1" indent="0">
              <a:buFont typeface="Monotype Sorts" pitchFamily="2" charset="2"/>
              <a:buNone/>
              <a:defRPr/>
            </a:pPr>
            <a:r>
              <a:rPr lang="en-US" altLang="ja-JP" dirty="0"/>
              <a:t> </a:t>
            </a:r>
            <a:endParaRPr lang="ja-JP" altLang="en-US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711CF50B-89E2-C340-B4E2-959C4634D5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" y="1447800"/>
            <a:ext cx="8534400" cy="1044575"/>
          </a:xfrm>
        </p:spPr>
        <p:txBody>
          <a:bodyPr/>
          <a:lstStyle/>
          <a:p>
            <a:pPr eaLnBrk="1" hangingPunct="1">
              <a:defRPr/>
            </a:pPr>
            <a:r>
              <a:rPr kumimoji="0" lang="en-US" altLang="ja-JP" sz="3200" dirty="0"/>
              <a:t>Special note: </a:t>
            </a:r>
            <a:br>
              <a:rPr kumimoji="0" lang="en-US" altLang="ja-JP" sz="3200" dirty="0"/>
            </a:br>
            <a:r>
              <a:rPr kumimoji="0" lang="en-US" altLang="ja-JP" sz="3200" dirty="0"/>
              <a:t>Fringe fitting for a faint continuum source</a:t>
            </a:r>
            <a:endParaRPr kumimoji="0" lang="en-US" altLang="ja-JP" sz="3600" dirty="0"/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6F52E2F3-3E9B-0F4B-BA14-FD486DD127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2708275"/>
            <a:ext cx="8915400" cy="3962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kumimoji="0" lang="en-US" altLang="ja-JP" sz="2400" dirty="0"/>
              <a:t>FRING: fringe rate + phase offset solution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800" dirty="0"/>
              <a:t>task ‘</a:t>
            </a:r>
            <a:r>
              <a:rPr kumimoji="0" lang="en-US" altLang="ja-JP" sz="1800" dirty="0" err="1"/>
              <a:t>fring</a:t>
            </a:r>
            <a:r>
              <a:rPr kumimoji="0" lang="en-US" altLang="ja-JP" sz="1800" dirty="0"/>
              <a:t>’; </a:t>
            </a:r>
            <a:r>
              <a:rPr kumimoji="0" lang="en-US" altLang="ja-JP" sz="1800" dirty="0" err="1"/>
              <a:t>indisk</a:t>
            </a:r>
            <a:r>
              <a:rPr kumimoji="0" lang="en-US" altLang="ja-JP" sz="1800" dirty="0"/>
              <a:t> 1;getn 18;  </a:t>
            </a:r>
            <a:r>
              <a:rPr kumimoji="0" lang="en-US" altLang="ja-JP" sz="1800" dirty="0" err="1"/>
              <a:t>calsour</a:t>
            </a:r>
            <a:r>
              <a:rPr kumimoji="0" lang="en-US" altLang="ja-JP" sz="1800" dirty="0"/>
              <a:t> ‘</a:t>
            </a:r>
            <a:r>
              <a:rPr kumimoji="0" lang="en-US" altLang="ja-JP" sz="2000" dirty="0"/>
              <a:t>[</a:t>
            </a:r>
            <a:r>
              <a:rPr kumimoji="0" lang="en-US" altLang="ja-JP" sz="2000" dirty="0" err="1"/>
              <a:t>calibratos</a:t>
            </a:r>
            <a:r>
              <a:rPr kumimoji="0" lang="en-US" altLang="ja-JP" sz="2000" dirty="0"/>
              <a:t>]</a:t>
            </a:r>
            <a:r>
              <a:rPr kumimoji="0" lang="en-US" altLang="ja-JP" sz="1800" dirty="0"/>
              <a:t>‘; </a:t>
            </a:r>
            <a:r>
              <a:rPr kumimoji="0" lang="en-US" altLang="ja-JP" sz="1800" dirty="0" err="1">
                <a:solidFill>
                  <a:schemeClr val="folHlink"/>
                </a:solidFill>
              </a:rPr>
              <a:t>bchan</a:t>
            </a:r>
            <a:r>
              <a:rPr kumimoji="0" lang="en-US" altLang="ja-JP" sz="1800" dirty="0">
                <a:solidFill>
                  <a:schemeClr val="folHlink"/>
                </a:solidFill>
              </a:rPr>
              <a:t> 1; </a:t>
            </a:r>
            <a:r>
              <a:rPr kumimoji="0" lang="en-US" altLang="ja-JP" sz="1800" dirty="0" err="1">
                <a:solidFill>
                  <a:schemeClr val="folHlink"/>
                </a:solidFill>
              </a:rPr>
              <a:t>echan</a:t>
            </a:r>
            <a:r>
              <a:rPr kumimoji="0" lang="en-US" altLang="ja-JP" sz="1800" dirty="0">
                <a:solidFill>
                  <a:schemeClr val="folHlink"/>
                </a:solidFill>
              </a:rPr>
              <a:t> 0</a:t>
            </a:r>
            <a:endParaRPr kumimoji="0" lang="en-US" altLang="ja-JP" sz="1800" dirty="0"/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800" dirty="0" err="1"/>
              <a:t>docal</a:t>
            </a:r>
            <a:r>
              <a:rPr kumimoji="0" lang="en-US" altLang="ja-JP" sz="1800" dirty="0"/>
              <a:t> 1;  </a:t>
            </a:r>
            <a:r>
              <a:rPr kumimoji="0" lang="en-US" altLang="ja-JP" sz="1800" dirty="0" err="1"/>
              <a:t>gainuse</a:t>
            </a:r>
            <a:r>
              <a:rPr kumimoji="0" lang="en-US" altLang="ja-JP" sz="1800" dirty="0"/>
              <a:t> 6;  </a:t>
            </a:r>
            <a:r>
              <a:rPr kumimoji="0" lang="en-US" altLang="ja-JP" sz="1800" dirty="0" err="1"/>
              <a:t>doband</a:t>
            </a:r>
            <a:r>
              <a:rPr kumimoji="0" lang="en-US" altLang="ja-JP" sz="1800" dirty="0"/>
              <a:t> = 1; </a:t>
            </a:r>
            <a:r>
              <a:rPr kumimoji="0" lang="en-US" altLang="ja-JP" sz="1800" dirty="0" err="1"/>
              <a:t>bpver</a:t>
            </a:r>
            <a:r>
              <a:rPr kumimoji="0" lang="en-US" altLang="ja-JP" sz="1800" dirty="0"/>
              <a:t> 2;  </a:t>
            </a:r>
            <a:r>
              <a:rPr kumimoji="0" lang="en-US" altLang="ja-JP" sz="1800" dirty="0" err="1"/>
              <a:t>flagver</a:t>
            </a:r>
            <a:r>
              <a:rPr kumimoji="0" lang="en-US" altLang="ja-JP" sz="1800" dirty="0"/>
              <a:t> 1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800" dirty="0"/>
              <a:t>antennas 0; clr2n;  </a:t>
            </a:r>
            <a:r>
              <a:rPr kumimoji="0" lang="en-US" altLang="ja-JP" sz="1800" dirty="0" err="1"/>
              <a:t>clro</a:t>
            </a:r>
            <a:r>
              <a:rPr kumimoji="0" lang="en-US" altLang="ja-JP" sz="1800" dirty="0"/>
              <a:t>;  </a:t>
            </a:r>
            <a:r>
              <a:rPr kumimoji="0" lang="en-US" altLang="ja-JP" sz="1800" dirty="0" err="1"/>
              <a:t>refant</a:t>
            </a:r>
            <a:r>
              <a:rPr kumimoji="0" lang="en-US" altLang="ja-JP" sz="1800" dirty="0"/>
              <a:t> 3;  </a:t>
            </a:r>
            <a:r>
              <a:rPr kumimoji="0" lang="en-US" altLang="ja-JP" sz="1800" dirty="0" err="1">
                <a:solidFill>
                  <a:schemeClr val="folHlink"/>
                </a:solidFill>
              </a:rPr>
              <a:t>solint</a:t>
            </a:r>
            <a:r>
              <a:rPr kumimoji="0" lang="en-US" altLang="ja-JP" sz="1800" dirty="0">
                <a:solidFill>
                  <a:schemeClr val="folHlink"/>
                </a:solidFill>
              </a:rPr>
              <a:t> 2  (~coherence time); </a:t>
            </a:r>
            <a:r>
              <a:rPr kumimoji="0" lang="en-US" altLang="ja-JP" sz="1800" dirty="0" err="1">
                <a:solidFill>
                  <a:srgbClr val="FF0000"/>
                </a:solidFill>
              </a:rPr>
              <a:t>solsub</a:t>
            </a:r>
            <a:r>
              <a:rPr kumimoji="0" lang="en-US" altLang="ja-JP" sz="1800" dirty="0">
                <a:solidFill>
                  <a:srgbClr val="FF0000"/>
                </a:solidFill>
              </a:rPr>
              <a:t> 2 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800" dirty="0" err="1"/>
              <a:t>aparm</a:t>
            </a:r>
            <a:r>
              <a:rPr kumimoji="0" lang="en-US" altLang="ja-JP" sz="1800" dirty="0"/>
              <a:t> </a:t>
            </a:r>
            <a:r>
              <a:rPr kumimoji="0" lang="en-US" altLang="ja-JP" sz="1800" dirty="0">
                <a:solidFill>
                  <a:srgbClr val="FF0000"/>
                </a:solidFill>
              </a:rPr>
              <a:t>0</a:t>
            </a:r>
            <a:r>
              <a:rPr kumimoji="0" lang="en-US" altLang="ja-JP" sz="1800" dirty="0"/>
              <a:t>  </a:t>
            </a:r>
            <a:r>
              <a:rPr kumimoji="0" lang="en-US" altLang="ja-JP" sz="1800" dirty="0">
                <a:solidFill>
                  <a:srgbClr val="FF0000"/>
                </a:solidFill>
              </a:rPr>
              <a:t>0 0 1 1</a:t>
            </a:r>
            <a:r>
              <a:rPr kumimoji="0" lang="en-US" altLang="ja-JP" sz="1800" dirty="0"/>
              <a:t> </a:t>
            </a:r>
            <a:r>
              <a:rPr kumimoji="0" lang="en-US" altLang="ja-JP" sz="1800" dirty="0">
                <a:solidFill>
                  <a:srgbClr val="FF0000"/>
                </a:solidFill>
              </a:rPr>
              <a:t>0 3</a:t>
            </a:r>
            <a:r>
              <a:rPr kumimoji="0" lang="en-US" altLang="ja-JP" sz="1800" dirty="0"/>
              <a:t>;  </a:t>
            </a:r>
            <a:r>
              <a:rPr kumimoji="0" lang="en-US" altLang="ja-JP" sz="1800" dirty="0" err="1"/>
              <a:t>dparm</a:t>
            </a:r>
            <a:r>
              <a:rPr kumimoji="0" lang="en-US" altLang="ja-JP" sz="1800" dirty="0"/>
              <a:t> 1, </a:t>
            </a:r>
            <a:r>
              <a:rPr kumimoji="0" lang="en-US" altLang="ja-JP" sz="1800" b="1" dirty="0">
                <a:solidFill>
                  <a:srgbClr val="81FFFF"/>
                </a:solidFill>
              </a:rPr>
              <a:t>-1</a:t>
            </a:r>
            <a:r>
              <a:rPr kumimoji="0" lang="en-US" altLang="ja-JP" sz="1800" dirty="0"/>
              <a:t>, 50, 1, 0;  </a:t>
            </a:r>
            <a:r>
              <a:rPr kumimoji="0" lang="en-US" altLang="ja-JP" sz="1800" dirty="0" err="1"/>
              <a:t>snver</a:t>
            </a:r>
            <a:r>
              <a:rPr kumimoji="0" lang="en-US" altLang="ja-JP" sz="1800" dirty="0"/>
              <a:t> 6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711CF50B-89E2-C340-B4E2-959C4634D5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" y="1447800"/>
            <a:ext cx="8534400" cy="609600"/>
          </a:xfrm>
        </p:spPr>
        <p:txBody>
          <a:bodyPr/>
          <a:lstStyle/>
          <a:p>
            <a:pPr eaLnBrk="1" hangingPunct="1">
              <a:defRPr/>
            </a:pPr>
            <a:r>
              <a:rPr kumimoji="0" lang="en-US" altLang="ja-JP" sz="3600" dirty="0"/>
              <a:t>Fringe fitting for a maser source</a:t>
            </a:r>
            <a:endParaRPr kumimoji="0" lang="en-US" altLang="ja-JP" dirty="0"/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6F52E2F3-3E9B-0F4B-BA14-FD486DD127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2057400"/>
            <a:ext cx="8915400" cy="3962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kumimoji="0" lang="en-US" altLang="ja-JP" sz="2400" dirty="0"/>
              <a:t>FRING: fringe rate + phase offset solution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800" dirty="0"/>
              <a:t>task ‘</a:t>
            </a:r>
            <a:r>
              <a:rPr kumimoji="0" lang="en-US" altLang="ja-JP" sz="1800" dirty="0" err="1"/>
              <a:t>fring</a:t>
            </a:r>
            <a:r>
              <a:rPr kumimoji="0" lang="en-US" altLang="ja-JP" sz="1800" dirty="0"/>
              <a:t>’; </a:t>
            </a:r>
            <a:r>
              <a:rPr kumimoji="0" lang="en-US" altLang="ja-JP" sz="1800" dirty="0" err="1"/>
              <a:t>indisk</a:t>
            </a:r>
            <a:r>
              <a:rPr kumimoji="0" lang="en-US" altLang="ja-JP" sz="1800" dirty="0"/>
              <a:t> 1;getn 18;  </a:t>
            </a:r>
            <a:r>
              <a:rPr kumimoji="0" lang="en-US" altLang="ja-JP" sz="1800" dirty="0" err="1"/>
              <a:t>calsour</a:t>
            </a:r>
            <a:r>
              <a:rPr kumimoji="0" lang="en-US" altLang="ja-JP" sz="1800" dirty="0"/>
              <a:t> ‘</a:t>
            </a:r>
            <a:r>
              <a:rPr kumimoji="0" lang="en-US" altLang="ja-JP" sz="2000" dirty="0"/>
              <a:t>RCA</a:t>
            </a:r>
            <a:r>
              <a:rPr kumimoji="0" lang="en-US" altLang="ja-JP" sz="1800" dirty="0"/>
              <a:t>S‘ ‘; </a:t>
            </a:r>
            <a:r>
              <a:rPr kumimoji="0" lang="en-US" altLang="ja-JP" sz="1800" dirty="0" err="1">
                <a:solidFill>
                  <a:schemeClr val="folHlink"/>
                </a:solidFill>
              </a:rPr>
              <a:t>bchan</a:t>
            </a:r>
            <a:r>
              <a:rPr kumimoji="0" lang="en-US" altLang="ja-JP" sz="1800" dirty="0">
                <a:solidFill>
                  <a:schemeClr val="folHlink"/>
                </a:solidFill>
              </a:rPr>
              <a:t> 200; </a:t>
            </a:r>
            <a:r>
              <a:rPr kumimoji="0" lang="en-US" altLang="ja-JP" sz="1800" dirty="0" err="1">
                <a:solidFill>
                  <a:schemeClr val="folHlink"/>
                </a:solidFill>
              </a:rPr>
              <a:t>echan</a:t>
            </a:r>
            <a:r>
              <a:rPr kumimoji="0" lang="en-US" altLang="ja-JP" sz="1800" dirty="0">
                <a:solidFill>
                  <a:schemeClr val="folHlink"/>
                </a:solidFill>
              </a:rPr>
              <a:t> 200</a:t>
            </a:r>
            <a:endParaRPr kumimoji="0" lang="en-US" altLang="ja-JP" sz="1800" dirty="0"/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800" dirty="0" err="1"/>
              <a:t>docal</a:t>
            </a:r>
            <a:r>
              <a:rPr kumimoji="0" lang="en-US" altLang="ja-JP" sz="1800" dirty="0"/>
              <a:t> 1;  </a:t>
            </a:r>
            <a:r>
              <a:rPr kumimoji="0" lang="en-US" altLang="ja-JP" sz="1800" dirty="0" err="1"/>
              <a:t>gainuse</a:t>
            </a:r>
            <a:r>
              <a:rPr kumimoji="0" lang="en-US" altLang="ja-JP" sz="1800" dirty="0"/>
              <a:t> 4;  </a:t>
            </a:r>
            <a:r>
              <a:rPr kumimoji="0" lang="en-US" altLang="ja-JP" sz="1800" dirty="0" err="1"/>
              <a:t>doband</a:t>
            </a:r>
            <a:r>
              <a:rPr kumimoji="0" lang="en-US" altLang="ja-JP" sz="1800" dirty="0"/>
              <a:t> =-1 (if </a:t>
            </a:r>
            <a:r>
              <a:rPr kumimoji="0" lang="en-US" altLang="ja-JP" sz="1800" dirty="0" err="1"/>
              <a:t>doband</a:t>
            </a:r>
            <a:r>
              <a:rPr kumimoji="0" lang="en-US" altLang="ja-JP" sz="1800" dirty="0"/>
              <a:t>=1 in CVEL); (</a:t>
            </a:r>
            <a:r>
              <a:rPr kumimoji="0" lang="en-US" altLang="ja-JP" sz="1800" dirty="0" err="1"/>
              <a:t>bpver</a:t>
            </a:r>
            <a:r>
              <a:rPr kumimoji="0" lang="en-US" altLang="ja-JP" sz="1800" dirty="0"/>
              <a:t> 2);  </a:t>
            </a:r>
            <a:r>
              <a:rPr kumimoji="0" lang="en-US" altLang="ja-JP" sz="1800" dirty="0" err="1"/>
              <a:t>flagver</a:t>
            </a:r>
            <a:r>
              <a:rPr kumimoji="0" lang="en-US" altLang="ja-JP" sz="1800" dirty="0"/>
              <a:t> 1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800" dirty="0"/>
              <a:t>antennas 0; clr2n;  </a:t>
            </a:r>
            <a:r>
              <a:rPr kumimoji="0" lang="en-US" altLang="ja-JP" sz="1800" dirty="0" err="1"/>
              <a:t>clro</a:t>
            </a:r>
            <a:r>
              <a:rPr kumimoji="0" lang="en-US" altLang="ja-JP" sz="1800" dirty="0"/>
              <a:t>;  </a:t>
            </a:r>
            <a:r>
              <a:rPr kumimoji="0" lang="en-US" altLang="ja-JP" sz="1800" dirty="0" err="1"/>
              <a:t>refant</a:t>
            </a:r>
            <a:r>
              <a:rPr kumimoji="0" lang="en-US" altLang="ja-JP" sz="1800" dirty="0"/>
              <a:t> 3;  </a:t>
            </a:r>
            <a:r>
              <a:rPr kumimoji="0" lang="en-US" altLang="ja-JP" sz="1800" dirty="0" err="1">
                <a:solidFill>
                  <a:schemeClr val="folHlink"/>
                </a:solidFill>
              </a:rPr>
              <a:t>solint</a:t>
            </a:r>
            <a:r>
              <a:rPr kumimoji="0" lang="en-US" altLang="ja-JP" sz="1800" dirty="0">
                <a:solidFill>
                  <a:schemeClr val="folHlink"/>
                </a:solidFill>
              </a:rPr>
              <a:t> 2   (~coherence time); </a:t>
            </a:r>
            <a:r>
              <a:rPr kumimoji="0" lang="en-US" altLang="ja-JP" sz="1800" dirty="0" err="1">
                <a:solidFill>
                  <a:srgbClr val="FF0000"/>
                </a:solidFill>
              </a:rPr>
              <a:t>solsub</a:t>
            </a:r>
            <a:r>
              <a:rPr kumimoji="0" lang="en-US" altLang="ja-JP" sz="1800" dirty="0">
                <a:solidFill>
                  <a:srgbClr val="FF0000"/>
                </a:solidFill>
              </a:rPr>
              <a:t> 2 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800" dirty="0" err="1"/>
              <a:t>aparm</a:t>
            </a:r>
            <a:r>
              <a:rPr kumimoji="0" lang="en-US" altLang="ja-JP" sz="1800" dirty="0"/>
              <a:t> 2 </a:t>
            </a:r>
            <a:r>
              <a:rPr kumimoji="0" lang="en-US" altLang="ja-JP" sz="1800" dirty="0">
                <a:solidFill>
                  <a:srgbClr val="FF0000"/>
                </a:solidFill>
              </a:rPr>
              <a:t>0</a:t>
            </a:r>
            <a:r>
              <a:rPr kumimoji="0" lang="en-US" altLang="ja-JP" sz="1800" dirty="0"/>
              <a:t> 0 </a:t>
            </a:r>
            <a:r>
              <a:rPr kumimoji="0" lang="en-US" altLang="ja-JP" sz="1800" dirty="0">
                <a:solidFill>
                  <a:srgbClr val="FF0000"/>
                </a:solidFill>
              </a:rPr>
              <a:t>0</a:t>
            </a:r>
            <a:r>
              <a:rPr kumimoji="0" lang="en-US" altLang="ja-JP" sz="1800" dirty="0"/>
              <a:t> </a:t>
            </a:r>
            <a:r>
              <a:rPr kumimoji="0" lang="en-US" altLang="ja-JP" sz="1800" dirty="0">
                <a:solidFill>
                  <a:srgbClr val="FF0000"/>
                </a:solidFill>
              </a:rPr>
              <a:t>0</a:t>
            </a:r>
            <a:r>
              <a:rPr kumimoji="0" lang="en-US" altLang="ja-JP" sz="1800" dirty="0"/>
              <a:t> 0 5 0 2;  </a:t>
            </a:r>
            <a:r>
              <a:rPr kumimoji="0" lang="en-US" altLang="ja-JP" sz="1800" dirty="0" err="1"/>
              <a:t>dparm</a:t>
            </a:r>
            <a:r>
              <a:rPr kumimoji="0" lang="en-US" altLang="ja-JP" sz="1800" dirty="0"/>
              <a:t> 1, </a:t>
            </a:r>
            <a:r>
              <a:rPr kumimoji="0" lang="en-US" altLang="ja-JP" sz="1800" b="1" dirty="0">
                <a:solidFill>
                  <a:srgbClr val="81FFFF"/>
                </a:solidFill>
              </a:rPr>
              <a:t>-1</a:t>
            </a:r>
            <a:r>
              <a:rPr kumimoji="0" lang="en-US" altLang="ja-JP" sz="1800" dirty="0"/>
              <a:t>, 50, 1, 0;  </a:t>
            </a:r>
            <a:r>
              <a:rPr kumimoji="0" lang="en-US" altLang="ja-JP" sz="1800" dirty="0" err="1"/>
              <a:t>snver</a:t>
            </a:r>
            <a:r>
              <a:rPr kumimoji="0" lang="en-US" altLang="ja-JP" sz="1800" dirty="0"/>
              <a:t> 4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kumimoji="0" lang="en-US" altLang="ja-JP" sz="2400" dirty="0"/>
              <a:t>SNPLT: </a:t>
            </a:r>
            <a:r>
              <a:rPr kumimoji="0" lang="ja-JP" altLang="en-US" sz="2400"/>
              <a:t>解を確認</a:t>
            </a:r>
            <a:endParaRPr kumimoji="0" lang="en-US" altLang="ja-JP" sz="2400" dirty="0"/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000" dirty="0"/>
              <a:t>task ‘</a:t>
            </a:r>
            <a:r>
              <a:rPr kumimoji="0" lang="en-US" altLang="ja-JP" sz="2000" dirty="0" err="1"/>
              <a:t>snplt</a:t>
            </a:r>
            <a:r>
              <a:rPr kumimoji="0" lang="en-US" altLang="ja-JP" sz="2000" dirty="0"/>
              <a:t>’; </a:t>
            </a:r>
            <a:r>
              <a:rPr kumimoji="0" lang="en-US" altLang="ja-JP" sz="2000" dirty="0" err="1"/>
              <a:t>indisk</a:t>
            </a:r>
            <a:r>
              <a:rPr kumimoji="0" lang="en-US" altLang="ja-JP" sz="2000" dirty="0"/>
              <a:t> 1;  </a:t>
            </a:r>
            <a:r>
              <a:rPr kumimoji="0" lang="en-US" altLang="ja-JP" sz="2000" dirty="0" err="1"/>
              <a:t>getn</a:t>
            </a:r>
            <a:r>
              <a:rPr kumimoji="0" lang="en-US" altLang="ja-JP" sz="2000" dirty="0"/>
              <a:t> 18;  sources ‘  ‘; </a:t>
            </a:r>
            <a:r>
              <a:rPr kumimoji="0" lang="en-US" altLang="ja-JP" sz="2000" dirty="0" err="1"/>
              <a:t>inext</a:t>
            </a:r>
            <a:r>
              <a:rPr kumimoji="0" lang="en-US" altLang="ja-JP" sz="2000" dirty="0"/>
              <a:t> ‘</a:t>
            </a:r>
            <a:r>
              <a:rPr kumimoji="0" lang="en-US" altLang="ja-JP" sz="2000" dirty="0" err="1"/>
              <a:t>sn</a:t>
            </a:r>
            <a:r>
              <a:rPr kumimoji="0" lang="en-US" altLang="ja-JP" sz="2000" dirty="0"/>
              <a:t>’;  </a:t>
            </a:r>
            <a:r>
              <a:rPr kumimoji="0" lang="en-US" altLang="ja-JP" sz="2000" dirty="0" err="1"/>
              <a:t>inver</a:t>
            </a:r>
            <a:r>
              <a:rPr kumimoji="0" lang="en-US" altLang="ja-JP" sz="2000" dirty="0"/>
              <a:t> 4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000" dirty="0" err="1"/>
              <a:t>Optype</a:t>
            </a:r>
            <a:r>
              <a:rPr kumimoji="0" lang="en-US" altLang="ja-JP" sz="2000" dirty="0"/>
              <a:t> [SNR, PHAS, </a:t>
            </a:r>
            <a:r>
              <a:rPr kumimoji="0" lang="en-US" altLang="ja-JP" sz="2000" dirty="0">
                <a:solidFill>
                  <a:schemeClr val="folHlink"/>
                </a:solidFill>
              </a:rPr>
              <a:t>RATE</a:t>
            </a:r>
            <a:r>
              <a:rPr kumimoji="0" lang="en-US" altLang="ja-JP" sz="2000" dirty="0"/>
              <a:t>]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kumimoji="0" lang="en-US" altLang="ja-JP" sz="2400" dirty="0"/>
              <a:t>CLCAL: CL4 + SN4 &gt;&gt;&gt; CL5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000" dirty="0" err="1"/>
              <a:t>tget</a:t>
            </a:r>
            <a:r>
              <a:rPr kumimoji="0" lang="en-US" altLang="ja-JP" sz="2000" dirty="0"/>
              <a:t> </a:t>
            </a:r>
            <a:r>
              <a:rPr kumimoji="0" lang="en-US" altLang="ja-JP" sz="2000" dirty="0" err="1"/>
              <a:t>clcal</a:t>
            </a:r>
            <a:r>
              <a:rPr kumimoji="0" lang="en-US" altLang="ja-JP" sz="2000" dirty="0"/>
              <a:t>;  version ‘old’;  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000" dirty="0"/>
              <a:t>source ‘IRAS2248’ ‘ ‘; </a:t>
            </a:r>
            <a:r>
              <a:rPr kumimoji="0" lang="en-US" altLang="ja-JP" sz="2000" dirty="0" err="1"/>
              <a:t>calsour</a:t>
            </a:r>
            <a:r>
              <a:rPr kumimoji="0" lang="en-US" altLang="ja-JP" sz="2000" dirty="0"/>
              <a:t> ‘IRAS2248’ ‘ ‘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000" dirty="0" err="1"/>
              <a:t>inver</a:t>
            </a:r>
            <a:r>
              <a:rPr kumimoji="0" lang="en-US" altLang="ja-JP" sz="2000" dirty="0"/>
              <a:t> 4;  </a:t>
            </a:r>
            <a:r>
              <a:rPr kumimoji="0" lang="en-US" altLang="ja-JP" sz="2000" dirty="0" err="1"/>
              <a:t>gainver</a:t>
            </a:r>
            <a:r>
              <a:rPr kumimoji="0" lang="en-US" altLang="ja-JP" sz="2000" dirty="0"/>
              <a:t> 4;  </a:t>
            </a:r>
            <a:r>
              <a:rPr kumimoji="0" lang="en-US" altLang="ja-JP" sz="2000" dirty="0" err="1"/>
              <a:t>gainuse</a:t>
            </a:r>
            <a:r>
              <a:rPr kumimoji="0" lang="en-US" altLang="ja-JP" sz="2000" dirty="0"/>
              <a:t> 5; </a:t>
            </a:r>
            <a:r>
              <a:rPr kumimoji="0" lang="en-US" altLang="ja-JP" sz="2000" dirty="0" err="1"/>
              <a:t>interpol</a:t>
            </a:r>
            <a:r>
              <a:rPr kumimoji="0" lang="en-US" altLang="ja-JP" sz="2000" dirty="0"/>
              <a:t> ‘</a:t>
            </a:r>
            <a:r>
              <a:rPr kumimoji="0" lang="en-US" altLang="ja-JP" sz="2000" dirty="0" err="1"/>
              <a:t>ambg</a:t>
            </a:r>
            <a:r>
              <a:rPr kumimoji="0" lang="en-US" altLang="ja-JP" sz="2000" dirty="0"/>
              <a:t>’; </a:t>
            </a:r>
            <a:r>
              <a:rPr kumimoji="0" lang="en-US" altLang="ja-JP" sz="2000" dirty="0" err="1"/>
              <a:t>refant</a:t>
            </a:r>
            <a:r>
              <a:rPr kumimoji="0" lang="en-US" altLang="ja-JP" sz="2000" dirty="0"/>
              <a:t> 3; cutoff 0; 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000" dirty="0" err="1"/>
              <a:t>getn</a:t>
            </a:r>
            <a:r>
              <a:rPr kumimoji="0" lang="en-US" altLang="ja-JP" sz="2000" dirty="0"/>
              <a:t> 18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E4655C2A-206C-DB40-94CD-35356666190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" y="1447800"/>
            <a:ext cx="8534400" cy="609600"/>
          </a:xfrm>
        </p:spPr>
        <p:txBody>
          <a:bodyPr/>
          <a:lstStyle/>
          <a:p>
            <a:pPr eaLnBrk="1" hangingPunct="1">
              <a:defRPr/>
            </a:pPr>
            <a:r>
              <a:rPr kumimoji="0" lang="en-US" altLang="ja-JP" sz="3600" dirty="0"/>
              <a:t>Apply maser FRING solutions to all IFs</a:t>
            </a:r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1EFCB5B2-5E26-BE49-8915-83C0FAE39D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2057400"/>
            <a:ext cx="8915400" cy="3962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kumimoji="0" lang="en-US" altLang="ja-JP" sz="2400"/>
              <a:t>SNCOR:  Copy common solutions to all IFs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800"/>
              <a:t>task ‘sncor’; source ‘ ’; bif x: eif x (x: </a:t>
            </a:r>
            <a:r>
              <a:rPr kumimoji="0" lang="ja-JP" altLang="en-US" sz="1800"/>
              <a:t>解をコピーしたい</a:t>
            </a:r>
            <a:r>
              <a:rPr kumimoji="0" lang="en-US" altLang="ja-JP" sz="1800"/>
              <a:t>IF</a:t>
            </a:r>
            <a:r>
              <a:rPr kumimoji="0" lang="ja-JP" altLang="en-US" sz="1800"/>
              <a:t>チャンネル）</a:t>
            </a:r>
            <a:endParaRPr kumimoji="0" lang="en-US" altLang="ja-JP" sz="1800"/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800"/>
              <a:t>snver 4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800"/>
              <a:t>antennas 0; </a:t>
            </a:r>
            <a:r>
              <a:rPr kumimoji="0" lang="en-US" altLang="ja-JP" sz="1800">
                <a:solidFill>
                  <a:schemeClr val="folHlink"/>
                </a:solidFill>
              </a:rPr>
              <a:t>opcode ‘cpsn’;  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800">
                <a:solidFill>
                  <a:schemeClr val="folHlink"/>
                </a:solidFill>
              </a:rPr>
              <a:t>sncorprm Y 0; (Y: </a:t>
            </a:r>
            <a:r>
              <a:rPr kumimoji="0" lang="ja-JP" altLang="en-US" sz="1800">
                <a:solidFill>
                  <a:schemeClr val="folHlink"/>
                </a:solidFill>
              </a:rPr>
              <a:t>コピーしたい解が存在する</a:t>
            </a:r>
            <a:r>
              <a:rPr kumimoji="0" lang="en-US" altLang="ja-JP" sz="1800">
                <a:solidFill>
                  <a:schemeClr val="folHlink"/>
                </a:solidFill>
              </a:rPr>
              <a:t>IF</a:t>
            </a:r>
            <a:r>
              <a:rPr kumimoji="0" lang="ja-JP" altLang="en-US" sz="1800">
                <a:solidFill>
                  <a:schemeClr val="folHlink"/>
                </a:solidFill>
              </a:rPr>
              <a:t>チャンネル）</a:t>
            </a:r>
            <a:endParaRPr kumimoji="0" lang="en-US" altLang="ja-JP" sz="1800">
              <a:solidFill>
                <a:schemeClr val="folHlink"/>
              </a:solidFill>
            </a:endParaRP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endParaRPr kumimoji="0" lang="en-US" altLang="ja-JP" sz="1800">
              <a:solidFill>
                <a:srgbClr val="FF0000"/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kumimoji="0" lang="en-US" altLang="ja-JP" sz="2400"/>
              <a:t>When SNCOR is applied?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kumimoji="0" lang="en-US" altLang="ja-JP" sz="2000"/>
              <a:t>Simultaneous, multiple SiO-maser-lines observation (v=1, 2, 3)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kumimoji="0" lang="en-US" altLang="ja-JP" sz="2000"/>
              <a:t>High velocity H</a:t>
            </a:r>
            <a:r>
              <a:rPr kumimoji="0" lang="en-US" altLang="ja-JP" sz="2000" baseline="-25000"/>
              <a:t>2</a:t>
            </a:r>
            <a:r>
              <a:rPr kumimoji="0" lang="en-US" altLang="ja-JP" sz="2000"/>
              <a:t>O maser source observed in multiple IF channels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>
            <a:extLst>
              <a:ext uri="{FF2B5EF4-FFF2-40B4-BE49-F238E27FC236}">
                <a16:creationId xmlns:a16="http://schemas.microsoft.com/office/drawing/2014/main" id="{081A54A1-FD2F-CD4D-8D07-7AB496FD629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" y="1447800"/>
            <a:ext cx="8534400" cy="609600"/>
          </a:xfrm>
        </p:spPr>
        <p:txBody>
          <a:bodyPr/>
          <a:lstStyle/>
          <a:p>
            <a:pPr eaLnBrk="1" hangingPunct="1">
              <a:defRPr/>
            </a:pPr>
            <a:r>
              <a:rPr kumimoji="0" lang="en-US" altLang="ja-JP" sz="3600"/>
              <a:t>Self-calibration for the maser source</a:t>
            </a:r>
            <a:endParaRPr kumimoji="0" lang="en-US" altLang="ja-JP"/>
          </a:p>
        </p:txBody>
      </p:sp>
      <p:sp>
        <p:nvSpPr>
          <p:cNvPr id="152579" name="Rectangle 3">
            <a:extLst>
              <a:ext uri="{FF2B5EF4-FFF2-40B4-BE49-F238E27FC236}">
                <a16:creationId xmlns:a16="http://schemas.microsoft.com/office/drawing/2014/main" id="{CF52E84C-7698-CF40-B943-564C66DCA9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2057400"/>
            <a:ext cx="8915400" cy="3962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kumimoji="0" lang="en-US" altLang="ja-JP" sz="2800"/>
              <a:t>SPLIT: 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400"/>
              <a:t>getn 18;  source ‘VY-CMA’ ‘ ‘; bchan 200;  echan 200; 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400"/>
              <a:t>docal 1;  gainuse 5;  doband 1;  bpver 2;  flagver 1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400"/>
              <a:t>timer 0; outclass ‘split’;  aparm 2 1 0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400"/>
              <a:t>bif </a:t>
            </a:r>
            <a:r>
              <a:rPr kumimoji="0" lang="en-US" altLang="ja-JP" sz="2400">
                <a:solidFill>
                  <a:srgbClr val="81FFFF"/>
                </a:solidFill>
              </a:rPr>
              <a:t>1</a:t>
            </a:r>
            <a:r>
              <a:rPr kumimoji="0" lang="en-US" altLang="ja-JP" sz="2400"/>
              <a:t>;eif </a:t>
            </a:r>
            <a:r>
              <a:rPr kumimoji="0" lang="en-US" altLang="ja-JP" sz="2400">
                <a:solidFill>
                  <a:srgbClr val="81FFFF"/>
                </a:solidFill>
              </a:rPr>
              <a:t>0</a:t>
            </a:r>
            <a:r>
              <a:rPr kumimoji="0" lang="en-US" altLang="ja-JP" sz="2400"/>
              <a:t> (even with multiple IFs)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kumimoji="0" lang="en-US" altLang="ja-JP" sz="2800"/>
              <a:t>MULTI/ INDXR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400"/>
              <a:t>task ‘multi;  getn 20;  geto 20;  outclass ‘multi’;  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400"/>
              <a:t>source ‘VY-CMA’ ‘  ‘; aparm </a:t>
            </a:r>
            <a:r>
              <a:rPr kumimoji="0" lang="en-US" altLang="ja-JP" sz="2400">
                <a:solidFill>
                  <a:srgbClr val="81FFFF"/>
                </a:solidFill>
              </a:rPr>
              <a:t>1/60</a:t>
            </a:r>
            <a:r>
              <a:rPr kumimoji="0" lang="en-US" altLang="ja-JP" sz="2400"/>
              <a:t> 0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endParaRPr kumimoji="0" lang="en-US" altLang="ja-JP" sz="240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>
            <a:extLst>
              <a:ext uri="{FF2B5EF4-FFF2-40B4-BE49-F238E27FC236}">
                <a16:creationId xmlns:a16="http://schemas.microsoft.com/office/drawing/2014/main" id="{56DFAA6E-7B82-FA41-B82E-D27EC11CFC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" y="1295400"/>
            <a:ext cx="8534400" cy="762000"/>
          </a:xfrm>
        </p:spPr>
        <p:txBody>
          <a:bodyPr/>
          <a:lstStyle/>
          <a:p>
            <a:pPr eaLnBrk="1" hangingPunct="1">
              <a:defRPr/>
            </a:pPr>
            <a:r>
              <a:rPr kumimoji="0" lang="en-US" altLang="ja-JP" sz="3200"/>
              <a:t>Trial imaging</a:t>
            </a:r>
            <a:endParaRPr kumimoji="0" lang="en-US" altLang="ja-JP"/>
          </a:p>
        </p:txBody>
      </p:sp>
      <p:sp>
        <p:nvSpPr>
          <p:cNvPr id="138243" name="Rectangle 3">
            <a:extLst>
              <a:ext uri="{FF2B5EF4-FFF2-40B4-BE49-F238E27FC236}">
                <a16:creationId xmlns:a16="http://schemas.microsoft.com/office/drawing/2014/main" id="{88E9B1ED-54AF-A94D-858F-1DADEAC3ED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905000"/>
            <a:ext cx="8610600" cy="4038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kumimoji="0" lang="en-US" altLang="ja-JP" sz="1800"/>
              <a:t>SPLIT: applying data calibration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600"/>
              <a:t>Task ‘split’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600"/>
              <a:t>Indisk 1;getn 13; source ‘</a:t>
            </a:r>
            <a:r>
              <a:rPr kumimoji="0" lang="en-US" altLang="ja-JP" sz="1800"/>
              <a:t>VY-CMA</a:t>
            </a:r>
            <a:r>
              <a:rPr kumimoji="0" lang="en-US" altLang="ja-JP" sz="1600"/>
              <a:t>‘ ‘‘; docal 1;gainuse 4; doband 1;bpver 2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600"/>
              <a:t>Bif 1; eif 0; bchan 3; echan 62; 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600"/>
              <a:t>Outdisk 1; outclass ‘split’; douvcomp 1; aparm </a:t>
            </a:r>
            <a:r>
              <a:rPr kumimoji="0" lang="en-US" altLang="ja-JP" sz="1600">
                <a:solidFill>
                  <a:schemeClr val="folHlink"/>
                </a:solidFill>
              </a:rPr>
              <a:t>2</a:t>
            </a:r>
            <a:r>
              <a:rPr kumimoji="0" lang="en-US" altLang="ja-JP" sz="1600"/>
              <a:t> 1 0 0 0   (for B-beam)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kumimoji="0" lang="en-US" altLang="ja-JP" sz="1800"/>
              <a:t>IMAGR: making an image (or image cube)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600"/>
              <a:t>Task ‘imagr’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600"/>
              <a:t>Indisk 1; getn 14; source ‘</a:t>
            </a:r>
            <a:r>
              <a:rPr kumimoji="0" lang="en-US" altLang="ja-JP" sz="1800"/>
              <a:t>VY-CMA</a:t>
            </a:r>
            <a:r>
              <a:rPr kumimoji="0" lang="en-US" altLang="ja-JP" sz="1600"/>
              <a:t>’ ‘ ‘; timer 0; docal=-1; doband=-1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600"/>
              <a:t>Smooth 0; stokes ‘[</a:t>
            </a:r>
            <a:r>
              <a:rPr kumimoji="0" lang="en-US" altLang="ja-JP" sz="1600">
                <a:solidFill>
                  <a:schemeClr val="folHlink"/>
                </a:solidFill>
              </a:rPr>
              <a:t>I</a:t>
            </a:r>
            <a:r>
              <a:rPr kumimoji="0" lang="en-US" altLang="ja-JP" sz="1600"/>
              <a:t>, Q, U, V, LL, RR, HALF]’; bif 1; eif 0; bchan 1; echan 0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600"/>
              <a:t>Channel 0; Outname ‘test’; outdisk 1; 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600"/>
              <a:t>outver 1 (CC[CLEAN component); clr2n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600"/>
              <a:t>Cellsize 0.0002 0.0002; imsize 256 256; fldsize 0; rashift 0; decshift 0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600"/>
              <a:t>Uvwtfn (UV weigting function) ‘</a:t>
            </a:r>
            <a:r>
              <a:rPr kumimoji="0" lang="en-US" altLang="ja-JP" sz="1600">
                <a:solidFill>
                  <a:schemeClr val="folHlink"/>
                </a:solidFill>
              </a:rPr>
              <a:t>na</a:t>
            </a:r>
            <a:r>
              <a:rPr kumimoji="0" lang="en-US" altLang="ja-JP" sz="1600"/>
              <a:t>’ [na or uf]; gain 0.05; dotv 1; 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600">
                <a:solidFill>
                  <a:schemeClr val="accent2"/>
                </a:solidFill>
              </a:rPr>
              <a:t>n iter</a:t>
            </a:r>
            <a:r>
              <a:rPr kumimoji="0" lang="en-US" altLang="ja-JP" sz="1600"/>
              <a:t>ation 1000; flux=-0.001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600"/>
              <a:t>Bmaj 0; bmin 0; bpa 0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>
            <a:extLst>
              <a:ext uri="{FF2B5EF4-FFF2-40B4-BE49-F238E27FC236}">
                <a16:creationId xmlns:a16="http://schemas.microsoft.com/office/drawing/2014/main" id="{06C35C1B-D074-964A-8701-339EB26E48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1450975"/>
            <a:ext cx="5148263" cy="609600"/>
          </a:xfrm>
        </p:spPr>
        <p:txBody>
          <a:bodyPr/>
          <a:lstStyle/>
          <a:p>
            <a:pPr eaLnBrk="1" hangingPunct="1">
              <a:defRPr/>
            </a:pPr>
            <a:r>
              <a:rPr kumimoji="0" lang="en-US" altLang="ja-JP" sz="2800" dirty="0"/>
              <a:t>AIPS </a:t>
            </a:r>
            <a:r>
              <a:rPr kumimoji="0" lang="ja-JP" altLang="en-US" sz="2800"/>
              <a:t>講習会予定</a:t>
            </a:r>
            <a:r>
              <a:rPr kumimoji="0" lang="en-US" altLang="ja-JP" sz="2800" dirty="0"/>
              <a:t>  2/2</a:t>
            </a:r>
            <a:endParaRPr kumimoji="0" lang="en-US" altLang="ja-JP" sz="3600" dirty="0"/>
          </a:p>
        </p:txBody>
      </p:sp>
      <p:sp>
        <p:nvSpPr>
          <p:cNvPr id="115715" name="Rectangle 3">
            <a:extLst>
              <a:ext uri="{FF2B5EF4-FFF2-40B4-BE49-F238E27FC236}">
                <a16:creationId xmlns:a16="http://schemas.microsoft.com/office/drawing/2014/main" id="{623A694C-D29E-CD45-B9FF-334C02398A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2349500"/>
            <a:ext cx="8839200" cy="37465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kumimoji="0" lang="ja-JP" altLang="en-US" sz="2000">
                <a:latin typeface="ＭＳ Ｐゴシック" panose="020B0600070205080204" pitchFamily="34" charset="-128"/>
              </a:rPr>
              <a:t>３日目</a:t>
            </a:r>
            <a:endParaRPr kumimoji="0" lang="en-US" altLang="ja-JP" sz="2000" dirty="0">
              <a:latin typeface="ＭＳ Ｐゴシック" panose="020B0600070205080204" pitchFamily="34" charset="-128"/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kumimoji="0" lang="en-US" altLang="ja-JP" sz="1800" dirty="0">
                <a:latin typeface="ＭＳ Ｐゴシック" panose="020B0600070205080204" pitchFamily="34" charset="-128"/>
              </a:rPr>
              <a:t>10:00—12:00 VERA </a:t>
            </a:r>
            <a:r>
              <a:rPr kumimoji="0" lang="ja-JP" altLang="en-US" sz="1800">
                <a:latin typeface="ＭＳ Ｐゴシック" panose="020B0600070205080204" pitchFamily="34" charset="-128"/>
              </a:rPr>
              <a:t>アストロメトリ用データ較正</a:t>
            </a:r>
            <a:endParaRPr kumimoji="0" lang="en-US" altLang="ja-JP" sz="1800" dirty="0">
              <a:latin typeface="ＭＳ Ｐゴシック" panose="020B0600070205080204" pitchFamily="34" charset="-128"/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kumimoji="0" lang="en-US" altLang="ja-JP" sz="1800" dirty="0">
                <a:latin typeface="ＭＳ Ｐゴシック" panose="020B0600070205080204" pitchFamily="34" charset="-128"/>
              </a:rPr>
              <a:t>13:00—14:00 Fringe-rate mapping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kumimoji="0" lang="en-US" altLang="ja-JP" sz="1800" dirty="0">
                <a:latin typeface="ＭＳ Ｐゴシック" panose="020B0600070205080204" pitchFamily="34" charset="-128"/>
              </a:rPr>
              <a:t>14:00—15:00 Image cube</a:t>
            </a:r>
            <a:r>
              <a:rPr kumimoji="0" lang="ja-JP" altLang="en-US" sz="1800">
                <a:latin typeface="ＭＳ Ｐゴシック" panose="020B0600070205080204" pitchFamily="34" charset="-128"/>
              </a:rPr>
              <a:t>の合成（おさらいを兼ねる</a:t>
            </a:r>
            <a:r>
              <a:rPr kumimoji="0" lang="en-US" altLang="ja-JP" sz="1800" dirty="0">
                <a:latin typeface="ＭＳ Ｐゴシック" panose="020B0600070205080204" pitchFamily="34" charset="-128"/>
              </a:rPr>
              <a:t>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kumimoji="0" lang="en-US" altLang="ja-JP" sz="1800" dirty="0">
                <a:latin typeface="ＭＳ Ｐゴシック" panose="020B0600070205080204" pitchFamily="34" charset="-128"/>
              </a:rPr>
              <a:t>15:15—16:30 Image cube</a:t>
            </a:r>
            <a:r>
              <a:rPr kumimoji="0" lang="ja-JP" altLang="en-US" sz="1800">
                <a:latin typeface="ＭＳ Ｐゴシック" panose="020B0600070205080204" pitchFamily="34" charset="-128"/>
              </a:rPr>
              <a:t>の分析、</a:t>
            </a:r>
            <a:r>
              <a:rPr kumimoji="0" lang="en-US" altLang="ja-JP" sz="1800" dirty="0">
                <a:latin typeface="ＭＳ Ｐゴシック" panose="020B0600070205080204" pitchFamily="34" charset="-128"/>
              </a:rPr>
              <a:t>0</a:t>
            </a:r>
            <a:r>
              <a:rPr kumimoji="0" lang="en-US" altLang="ja-JP" sz="1800" baseline="30000" dirty="0">
                <a:latin typeface="ＭＳ Ｐゴシック" panose="020B0600070205080204" pitchFamily="34" charset="-128"/>
              </a:rPr>
              <a:t>th</a:t>
            </a:r>
            <a:r>
              <a:rPr kumimoji="0" lang="en-US" altLang="ja-JP" sz="1800" dirty="0">
                <a:latin typeface="ＭＳ Ｐゴシック" panose="020B0600070205080204" pitchFamily="34" charset="-128"/>
              </a:rPr>
              <a:t> &amp; 1</a:t>
            </a:r>
            <a:r>
              <a:rPr kumimoji="0" lang="en-US" altLang="ja-JP" sz="1800" baseline="30000" dirty="0">
                <a:latin typeface="ＭＳ Ｐゴシック" panose="020B0600070205080204" pitchFamily="34" charset="-128"/>
              </a:rPr>
              <a:t>st</a:t>
            </a:r>
            <a:r>
              <a:rPr kumimoji="0" lang="en-US" altLang="ja-JP" sz="1800" dirty="0">
                <a:latin typeface="ＭＳ Ｐゴシック" panose="020B0600070205080204" pitchFamily="34" charset="-128"/>
              </a:rPr>
              <a:t> moment maps</a:t>
            </a:r>
            <a:r>
              <a:rPr kumimoji="0" lang="ja-JP" altLang="en-US" sz="1800">
                <a:latin typeface="ＭＳ Ｐゴシック" panose="020B0600070205080204" pitchFamily="34" charset="-128"/>
              </a:rPr>
              <a:t>の作成</a:t>
            </a:r>
            <a:endParaRPr kumimoji="0" lang="en-US" altLang="ja-JP" sz="1800" dirty="0">
              <a:latin typeface="ＭＳ Ｐゴシック" panose="020B0600070205080204" pitchFamily="34" charset="-128"/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kumimoji="0" lang="en-US" altLang="ja-JP" sz="1800" dirty="0">
                <a:latin typeface="ＭＳ Ｐゴシック" panose="020B0600070205080204" pitchFamily="34" charset="-128"/>
              </a:rPr>
              <a:t>16:45—18:00 </a:t>
            </a:r>
            <a:r>
              <a:rPr kumimoji="0" lang="ja-JP" altLang="en-US" sz="1800">
                <a:latin typeface="ＭＳ Ｐゴシック" panose="020B0600070205080204" pitchFamily="34" charset="-128"/>
              </a:rPr>
              <a:t>パイプライン作業環境整備・デモ</a:t>
            </a:r>
            <a:endParaRPr kumimoji="0" lang="en-US" altLang="ja-JP" sz="1800" dirty="0">
              <a:latin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kumimoji="0" lang="en-US" altLang="ja-JP" sz="2200" dirty="0">
                <a:latin typeface="ＭＳ Ｐゴシック" panose="020B0600070205080204" pitchFamily="34" charset="-128"/>
              </a:rPr>
              <a:t>4</a:t>
            </a:r>
            <a:r>
              <a:rPr kumimoji="0" lang="ja-JP" altLang="en-US" sz="2200">
                <a:latin typeface="ＭＳ Ｐゴシック" panose="020B0600070205080204" pitchFamily="34" charset="-128"/>
              </a:rPr>
              <a:t>日目</a:t>
            </a:r>
            <a:endParaRPr kumimoji="0" lang="en-US" altLang="ja-JP" sz="2200" dirty="0">
              <a:latin typeface="ＭＳ Ｐゴシック" panose="020B0600070205080204" pitchFamily="34" charset="-128"/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kumimoji="0" lang="en-US" altLang="ja-JP" sz="1800" dirty="0">
                <a:latin typeface="ＭＳ Ｐゴシック" panose="020B0600070205080204" pitchFamily="34" charset="-128"/>
              </a:rPr>
              <a:t>10:00—11:00 </a:t>
            </a:r>
            <a:r>
              <a:rPr kumimoji="0" lang="ja-JP" altLang="en-US" sz="1800">
                <a:latin typeface="ＭＳ Ｐゴシック" panose="020B0600070205080204" pitchFamily="34" charset="-128"/>
              </a:rPr>
              <a:t>パイプライン実行準備</a:t>
            </a:r>
            <a:endParaRPr kumimoji="0" lang="en-US" altLang="ja-JP" sz="1800" dirty="0">
              <a:latin typeface="ＭＳ Ｐゴシック" panose="020B0600070205080204" pitchFamily="34" charset="-128"/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kumimoji="0" lang="en-US" altLang="ja-JP" sz="1800" dirty="0">
                <a:latin typeface="ＭＳ Ｐゴシック" panose="020B0600070205080204" pitchFamily="34" charset="-128"/>
              </a:rPr>
              <a:t>11:00—12:00 </a:t>
            </a:r>
            <a:r>
              <a:rPr kumimoji="0" lang="ja-JP" altLang="en-US" sz="1800">
                <a:latin typeface="ＭＳ Ｐゴシック" panose="020B0600070205080204" pitchFamily="34" charset="-128"/>
              </a:rPr>
              <a:t>パイプラインによるデータ較正</a:t>
            </a:r>
            <a:endParaRPr kumimoji="0" lang="en-US" altLang="ja-JP" sz="1800" dirty="0">
              <a:latin typeface="ＭＳ Ｐゴシック" panose="020B0600070205080204" pitchFamily="34" charset="-128"/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kumimoji="0" lang="en-US" altLang="ja-JP" sz="1800" dirty="0">
                <a:latin typeface="ＭＳ Ｐゴシック" panose="020B0600070205080204" pitchFamily="34" charset="-128"/>
              </a:rPr>
              <a:t>13:00—15:00 </a:t>
            </a:r>
            <a:r>
              <a:rPr kumimoji="0" lang="ja-JP" altLang="en-US" sz="1800">
                <a:latin typeface="ＭＳ Ｐゴシック" panose="020B0600070205080204" pitchFamily="34" charset="-128"/>
              </a:rPr>
              <a:t>パイプラインによる</a:t>
            </a:r>
            <a:r>
              <a:rPr kumimoji="0" lang="en-US" altLang="ja-JP" sz="1800" dirty="0">
                <a:latin typeface="ＭＳ Ｐゴシック" panose="020B0600070205080204" pitchFamily="34" charset="-128"/>
              </a:rPr>
              <a:t>VERA </a:t>
            </a:r>
            <a:r>
              <a:rPr kumimoji="0" lang="ja-JP" altLang="en-US" sz="1800">
                <a:latin typeface="ＭＳ Ｐゴシック" panose="020B0600070205080204" pitchFamily="34" charset="-128"/>
              </a:rPr>
              <a:t>アストロメトリ、</a:t>
            </a:r>
            <a:r>
              <a:rPr kumimoji="0" lang="en-US" altLang="ja-JP" sz="1800" dirty="0">
                <a:latin typeface="ＭＳ Ｐゴシック" panose="020B0600070205080204" pitchFamily="34" charset="-128"/>
              </a:rPr>
              <a:t>image cube </a:t>
            </a:r>
            <a:r>
              <a:rPr kumimoji="0" lang="ja-JP" altLang="en-US" sz="1800">
                <a:latin typeface="ＭＳ Ｐゴシック" panose="020B0600070205080204" pitchFamily="34" charset="-128"/>
              </a:rPr>
              <a:t>作成</a:t>
            </a:r>
            <a:endParaRPr kumimoji="0" lang="en-US" altLang="ja-JP" sz="1800" dirty="0">
              <a:latin typeface="ＭＳ Ｐゴシック" panose="020B0600070205080204" pitchFamily="34" charset="-128"/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kumimoji="0" lang="en-US" altLang="ja-JP" sz="1800" dirty="0">
                <a:latin typeface="ＭＳ Ｐゴシック" panose="020B0600070205080204" pitchFamily="34" charset="-128"/>
              </a:rPr>
              <a:t>15:15—17:00 </a:t>
            </a:r>
            <a:r>
              <a:rPr kumimoji="0" lang="ja-JP" altLang="en-US" sz="1800">
                <a:latin typeface="ＭＳ Ｐゴシック" panose="020B0600070205080204" pitchFamily="34" charset="-128"/>
              </a:rPr>
              <a:t>その他、総合質問</a:t>
            </a:r>
            <a:endParaRPr kumimoji="0" lang="en-US" altLang="ja-JP" sz="1800" dirty="0">
              <a:latin typeface="ＭＳ Ｐゴシック" panose="020B0600070205080204" pitchFamily="34" charset="-128"/>
            </a:endParaRPr>
          </a:p>
        </p:txBody>
      </p:sp>
      <p:sp>
        <p:nvSpPr>
          <p:cNvPr id="25603" name="テキスト ボックス 3">
            <a:extLst>
              <a:ext uri="{FF2B5EF4-FFF2-40B4-BE49-F238E27FC236}">
                <a16:creationId xmlns:a16="http://schemas.microsoft.com/office/drawing/2014/main" id="{C0975D87-27C9-B54D-9456-2227655AA3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3663" y="1370013"/>
            <a:ext cx="25527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buClr>
                <a:srgbClr val="FFFF66"/>
              </a:buClr>
              <a:buSzPct val="75000"/>
              <a:buFont typeface="Monotype Sorts" pitchFamily="2" charset="2"/>
              <a:buChar char="/"/>
              <a:defRPr kumimoji="1" sz="32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buClr>
                <a:srgbClr val="FF6666"/>
              </a:buClr>
              <a:buSzPct val="75000"/>
              <a:buFont typeface="Monotype Sorts" pitchFamily="2" charset="2"/>
              <a:buChar char="/"/>
              <a:defRPr kumimoji="1" sz="28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buClr>
                <a:srgbClr val="66CCFF"/>
              </a:buClr>
              <a:buSzPct val="75000"/>
              <a:buFont typeface="Monotype Sorts" pitchFamily="2" charset="2"/>
              <a:buChar char="/"/>
              <a:defRPr kumimoji="1"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buClr>
                <a:srgbClr val="80FF00"/>
              </a:buClr>
              <a:buSzPct val="75000"/>
              <a:buFont typeface="Monotype Sorts" pitchFamily="2" charset="2"/>
              <a:buChar char="/"/>
              <a:defRPr kumimoji="1" sz="20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buClr>
                <a:srgbClr val="FFCC66"/>
              </a:buClr>
              <a:buSzPct val="75000"/>
              <a:buFont typeface="Monotype Sorts" pitchFamily="2" charset="2"/>
              <a:buChar char="/"/>
              <a:defRPr kumimoji="1" sz="20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CC66"/>
              </a:buClr>
              <a:buSzPct val="75000"/>
              <a:buFont typeface="Monotype Sorts" pitchFamily="2" charset="2"/>
              <a:buChar char="/"/>
              <a:defRPr kumimoji="1" sz="20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CC66"/>
              </a:buClr>
              <a:buSzPct val="75000"/>
              <a:buFont typeface="Monotype Sorts" pitchFamily="2" charset="2"/>
              <a:buChar char="/"/>
              <a:defRPr kumimoji="1" sz="20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CC66"/>
              </a:buClr>
              <a:buSzPct val="75000"/>
              <a:buFont typeface="Monotype Sorts" pitchFamily="2" charset="2"/>
              <a:buChar char="/"/>
              <a:defRPr kumimoji="1" sz="20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CC66"/>
              </a:buClr>
              <a:buSzPct val="75000"/>
              <a:buFont typeface="Monotype Sorts" pitchFamily="2" charset="2"/>
              <a:buChar char="/"/>
              <a:defRPr kumimoji="1" sz="20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9pPr>
          </a:lstStyle>
          <a:p>
            <a:pPr>
              <a:buClrTx/>
              <a:buSzTx/>
              <a:buFontTx/>
              <a:buNone/>
            </a:pPr>
            <a:r>
              <a:rPr kumimoji="0" lang="en-US" altLang="ja-JP" sz="1800">
                <a:solidFill>
                  <a:srgbClr val="FFFF00"/>
                </a:solidFill>
              </a:rPr>
              <a:t>6/03</a:t>
            </a:r>
            <a:r>
              <a:rPr kumimoji="0" lang="ja-JP" altLang="en-US" sz="1800">
                <a:solidFill>
                  <a:srgbClr val="FFFF00"/>
                </a:solidFill>
              </a:rPr>
              <a:t>（日） </a:t>
            </a:r>
            <a:r>
              <a:rPr kumimoji="0" lang="en-US" altLang="ja-JP" sz="1800">
                <a:solidFill>
                  <a:srgbClr val="FFFF00"/>
                </a:solidFill>
              </a:rPr>
              <a:t>10:00–18:00</a:t>
            </a:r>
            <a:br>
              <a:rPr kumimoji="0" lang="ja-JP" altLang="en-US" sz="1800">
                <a:solidFill>
                  <a:srgbClr val="FFFF00"/>
                </a:solidFill>
              </a:rPr>
            </a:br>
            <a:r>
              <a:rPr kumimoji="0" lang="en-US" altLang="ja-JP" sz="1800">
                <a:solidFill>
                  <a:srgbClr val="FFFF00"/>
                </a:solidFill>
              </a:rPr>
              <a:t>6/30</a:t>
            </a:r>
            <a:r>
              <a:rPr kumimoji="0" lang="ja-JP" altLang="en-US" sz="1800">
                <a:solidFill>
                  <a:srgbClr val="FFFF00"/>
                </a:solidFill>
              </a:rPr>
              <a:t>（土） </a:t>
            </a:r>
            <a:r>
              <a:rPr kumimoji="0" lang="en-US" altLang="ja-JP" sz="1800">
                <a:solidFill>
                  <a:srgbClr val="FFFF00"/>
                </a:solidFill>
              </a:rPr>
              <a:t>10:00–18:00</a:t>
            </a:r>
            <a:br>
              <a:rPr kumimoji="0" lang="ja-JP" altLang="en-US" sz="1800">
                <a:solidFill>
                  <a:srgbClr val="FFFF00"/>
                </a:solidFill>
              </a:rPr>
            </a:br>
            <a:r>
              <a:rPr kumimoji="0" lang="en-US" altLang="ja-JP" sz="1800">
                <a:solidFill>
                  <a:srgbClr val="FFC000"/>
                </a:solidFill>
              </a:rPr>
              <a:t>7/08</a:t>
            </a:r>
            <a:r>
              <a:rPr kumimoji="0" lang="ja-JP" altLang="en-US" sz="1800">
                <a:solidFill>
                  <a:srgbClr val="FFC000"/>
                </a:solidFill>
              </a:rPr>
              <a:t>（日） </a:t>
            </a:r>
            <a:r>
              <a:rPr kumimoji="0" lang="en-US" altLang="ja-JP" sz="1800">
                <a:solidFill>
                  <a:srgbClr val="FFC000"/>
                </a:solidFill>
              </a:rPr>
              <a:t>10:00–18:00</a:t>
            </a:r>
            <a:br>
              <a:rPr kumimoji="0" lang="ja-JP" altLang="en-US" sz="1800">
                <a:solidFill>
                  <a:srgbClr val="FFFF00"/>
                </a:solidFill>
              </a:rPr>
            </a:br>
            <a:r>
              <a:rPr kumimoji="0" lang="en-US" altLang="ja-JP" sz="1800">
                <a:solidFill>
                  <a:srgbClr val="FFC000"/>
                </a:solidFill>
              </a:rPr>
              <a:t>7/09</a:t>
            </a:r>
            <a:r>
              <a:rPr kumimoji="0" lang="ja-JP" altLang="en-US" sz="1800">
                <a:solidFill>
                  <a:srgbClr val="FFC000"/>
                </a:solidFill>
              </a:rPr>
              <a:t>（月） </a:t>
            </a:r>
            <a:r>
              <a:rPr kumimoji="0" lang="en-US" altLang="ja-JP" sz="1800">
                <a:solidFill>
                  <a:srgbClr val="FFC000"/>
                </a:solidFill>
              </a:rPr>
              <a:t>10:00–18:00</a:t>
            </a:r>
            <a:endParaRPr lang="ja-JP" altLang="en-US" sz="180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>
            <a:extLst>
              <a:ext uri="{FF2B5EF4-FFF2-40B4-BE49-F238E27FC236}">
                <a16:creationId xmlns:a16="http://schemas.microsoft.com/office/drawing/2014/main" id="{543C4C51-D552-2047-9208-03D4649450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" y="1371600"/>
            <a:ext cx="8534400" cy="762000"/>
          </a:xfrm>
        </p:spPr>
        <p:txBody>
          <a:bodyPr/>
          <a:lstStyle/>
          <a:p>
            <a:pPr eaLnBrk="1" hangingPunct="1">
              <a:defRPr/>
            </a:pPr>
            <a:r>
              <a:rPr kumimoji="0" lang="en-US" altLang="ja-JP" sz="3200"/>
              <a:t>Trial imaging (automatic)</a:t>
            </a:r>
            <a:endParaRPr kumimoji="0" lang="en-US" altLang="ja-JP"/>
          </a:p>
        </p:txBody>
      </p:sp>
      <p:sp>
        <p:nvSpPr>
          <p:cNvPr id="140291" name="Rectangle 3">
            <a:extLst>
              <a:ext uri="{FF2B5EF4-FFF2-40B4-BE49-F238E27FC236}">
                <a16:creationId xmlns:a16="http://schemas.microsoft.com/office/drawing/2014/main" id="{B1BBFE18-162F-8146-8C94-F152C263FE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2057400"/>
            <a:ext cx="8534400" cy="4038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800" dirty="0"/>
              <a:t>Niter 1000; flux=-0.01; </a:t>
            </a:r>
            <a:r>
              <a:rPr kumimoji="0" lang="en-US" altLang="ja-JP" sz="1800" dirty="0" err="1"/>
              <a:t>dotv</a:t>
            </a:r>
            <a:r>
              <a:rPr kumimoji="0" lang="en-US" altLang="ja-JP" sz="1800" dirty="0"/>
              <a:t>=-1</a:t>
            </a:r>
          </a:p>
          <a:p>
            <a:pPr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800" dirty="0"/>
              <a:t>TVBOX</a:t>
            </a:r>
            <a:r>
              <a:rPr kumimoji="0" lang="ja-JP" altLang="en-US" sz="1800"/>
              <a:t>（</a:t>
            </a:r>
            <a:r>
              <a:rPr kumimoji="0" lang="en-US" altLang="ja-JP" sz="1800" dirty="0"/>
              <a:t>QSO</a:t>
            </a:r>
            <a:r>
              <a:rPr kumimoji="0" lang="ja-JP" altLang="en-US" sz="1800"/>
              <a:t>が見える</a:t>
            </a:r>
            <a:r>
              <a:rPr kumimoji="0" lang="en-US" altLang="ja-JP" sz="1800" dirty="0"/>
              <a:t>pixel</a:t>
            </a:r>
            <a:r>
              <a:rPr kumimoji="0" lang="ja-JP" altLang="en-US" sz="1800"/>
              <a:t>範囲を探す）</a:t>
            </a:r>
            <a:endParaRPr kumimoji="0" lang="en-US" altLang="ja-JP" sz="1800" dirty="0"/>
          </a:p>
          <a:p>
            <a:pPr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800" dirty="0" err="1"/>
              <a:t>Nfield</a:t>
            </a:r>
            <a:r>
              <a:rPr kumimoji="0" lang="en-US" altLang="ja-JP" sz="1800" dirty="0"/>
              <a:t> 1; </a:t>
            </a:r>
            <a:r>
              <a:rPr kumimoji="0" lang="en-US" altLang="ja-JP" sz="1800" dirty="0" err="1">
                <a:solidFill>
                  <a:srgbClr val="81FFFF"/>
                </a:solidFill>
              </a:rPr>
              <a:t>nboxes</a:t>
            </a:r>
            <a:r>
              <a:rPr kumimoji="0" lang="en-US" altLang="ja-JP" sz="1800" dirty="0">
                <a:solidFill>
                  <a:srgbClr val="81FFFF"/>
                </a:solidFill>
              </a:rPr>
              <a:t> 1</a:t>
            </a:r>
            <a:r>
              <a:rPr kumimoji="0" lang="en-US" altLang="ja-JP" sz="1800" dirty="0"/>
              <a:t>; </a:t>
            </a:r>
            <a:r>
              <a:rPr kumimoji="0" lang="en-US" altLang="ja-JP" sz="1800" dirty="0" err="1">
                <a:solidFill>
                  <a:srgbClr val="81FFFF"/>
                </a:solidFill>
              </a:rPr>
              <a:t>clbox</a:t>
            </a:r>
            <a:r>
              <a:rPr kumimoji="0" lang="en-US" altLang="ja-JP" sz="1800" dirty="0">
                <a:solidFill>
                  <a:srgbClr val="81FFFF"/>
                </a:solidFill>
              </a:rPr>
              <a:t> 121 121 135 137   </a:t>
            </a:r>
            <a:r>
              <a:rPr kumimoji="0" lang="en-US" altLang="ja-JP" sz="1800" dirty="0"/>
              <a:t>(</a:t>
            </a:r>
            <a:r>
              <a:rPr kumimoji="0" lang="en-US" altLang="ja-JP" sz="1800" dirty="0" err="1"/>
              <a:t>imagr</a:t>
            </a:r>
            <a:r>
              <a:rPr kumimoji="0" lang="ja-JP" altLang="en-US" sz="1800"/>
              <a:t>実行の際に予め指定される）</a:t>
            </a:r>
            <a:endParaRPr kumimoji="0" lang="en-US" altLang="ja-JP" sz="1800" dirty="0"/>
          </a:p>
          <a:p>
            <a:pPr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endParaRPr kumimoji="0" lang="en-US" altLang="ja-JP" sz="1800" dirty="0"/>
          </a:p>
          <a:p>
            <a:pPr eaLnBrk="1" hangingPunct="1">
              <a:lnSpc>
                <a:spcPct val="90000"/>
              </a:lnSpc>
              <a:defRPr/>
            </a:pPr>
            <a:r>
              <a:rPr kumimoji="0" lang="en-US" altLang="ja-JP" sz="2000" dirty="0"/>
              <a:t>Image quality</a:t>
            </a:r>
            <a:r>
              <a:rPr kumimoji="0" lang="ja-JP" altLang="en-US" sz="2000"/>
              <a:t>のチェック</a:t>
            </a:r>
            <a:endParaRPr kumimoji="0" lang="en-US" altLang="ja-JP" sz="2000" dirty="0"/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800" dirty="0" err="1"/>
              <a:t>tvall</a:t>
            </a:r>
            <a:r>
              <a:rPr kumimoji="0" lang="ja-JP" altLang="en-US" sz="1800"/>
              <a:t>　（使用法についてはコマンド入力ターミナルを参照）</a:t>
            </a:r>
            <a:endParaRPr kumimoji="0" lang="en-US" altLang="ja-JP" sz="1800" dirty="0"/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800" dirty="0" err="1"/>
              <a:t>tvbox</a:t>
            </a:r>
            <a:r>
              <a:rPr kumimoji="0" lang="en-US" altLang="ja-JP" sz="1800" dirty="0"/>
              <a:t>:  (CLEAN box, noise calculation</a:t>
            </a:r>
            <a:r>
              <a:rPr kumimoji="0" lang="ja-JP" altLang="en-US" sz="1800"/>
              <a:t>の視野を決定）</a:t>
            </a:r>
            <a:endParaRPr kumimoji="0" lang="en-US" altLang="ja-JP" sz="1800" dirty="0"/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ja-JP" altLang="en-US" sz="1800"/>
              <a:t>　　</a:t>
            </a:r>
            <a:r>
              <a:rPr kumimoji="0" lang="en-US" altLang="ja-JP" sz="1800" dirty="0"/>
              <a:t>CLBOX 121 121 135 137 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800" dirty="0"/>
              <a:t>task ‘</a:t>
            </a:r>
            <a:r>
              <a:rPr kumimoji="0" lang="en-US" altLang="ja-JP" sz="1800" dirty="0" err="1"/>
              <a:t>imean</a:t>
            </a:r>
            <a:r>
              <a:rPr kumimoji="0" lang="en-US" altLang="ja-JP" sz="1800" dirty="0"/>
              <a:t>’; </a:t>
            </a:r>
            <a:r>
              <a:rPr kumimoji="0" lang="en-US" altLang="ja-JP" sz="1800" dirty="0" err="1"/>
              <a:t>getn</a:t>
            </a:r>
            <a:r>
              <a:rPr kumimoji="0" lang="en-US" altLang="ja-JP" sz="1800" dirty="0"/>
              <a:t> 18; BLC 11, 11; TRC 110 110; </a:t>
            </a:r>
            <a:r>
              <a:rPr kumimoji="0" lang="en-US" altLang="ja-JP" sz="1800" dirty="0" err="1"/>
              <a:t>docrt</a:t>
            </a:r>
            <a:r>
              <a:rPr kumimoji="0" lang="en-US" altLang="ja-JP" sz="1800" dirty="0"/>
              <a:t> 132; </a:t>
            </a:r>
            <a:r>
              <a:rPr kumimoji="0" lang="en-US" altLang="ja-JP" sz="1800" dirty="0" err="1"/>
              <a:t>outfile</a:t>
            </a:r>
            <a:r>
              <a:rPr kumimoji="0" lang="en-US" altLang="ja-JP" sz="1800" dirty="0"/>
              <a:t> ‘’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800" dirty="0"/>
              <a:t>BLC/TRC (bottom-left corner -- top-right corner)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800" dirty="0"/>
              <a:t>	</a:t>
            </a:r>
            <a:r>
              <a:rPr kumimoji="0" lang="ja-JP" altLang="en-US" sz="1800"/>
              <a:t>で囲まれた</a:t>
            </a:r>
            <a:r>
              <a:rPr kumimoji="0" lang="en-US" altLang="ja-JP" sz="1800" dirty="0"/>
              <a:t>BOX</a:t>
            </a:r>
            <a:r>
              <a:rPr kumimoji="0" lang="ja-JP" altLang="en-US" sz="1800"/>
              <a:t>中の</a:t>
            </a:r>
            <a:r>
              <a:rPr kumimoji="0" lang="en-US" altLang="ja-JP" sz="1800" dirty="0" err="1"/>
              <a:t>r.m.s</a:t>
            </a:r>
            <a:r>
              <a:rPr kumimoji="0" lang="en-US" altLang="ja-JP" sz="1800" dirty="0"/>
              <a:t>. noise level</a:t>
            </a:r>
            <a:r>
              <a:rPr kumimoji="0" lang="ja-JP" altLang="en-US" sz="1800"/>
              <a:t>を計測</a:t>
            </a:r>
            <a:endParaRPr kumimoji="0" lang="en-US" altLang="ja-JP" sz="1800" dirty="0"/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800" dirty="0" err="1"/>
              <a:t>imstat</a:t>
            </a:r>
            <a:r>
              <a:rPr kumimoji="0" lang="en-US" altLang="ja-JP" sz="1800" dirty="0"/>
              <a:t> (</a:t>
            </a:r>
            <a:r>
              <a:rPr kumimoji="0" lang="en-US" altLang="ja-JP" sz="1800" dirty="0" err="1"/>
              <a:t>imean</a:t>
            </a:r>
            <a:r>
              <a:rPr kumimoji="0" lang="en-US" altLang="ja-JP" sz="1800" dirty="0"/>
              <a:t> </a:t>
            </a:r>
            <a:r>
              <a:rPr kumimoji="0" lang="ja-JP" altLang="en-US" sz="1800"/>
              <a:t>の代わり）</a:t>
            </a:r>
            <a:endParaRPr kumimoji="0" lang="en-US" altLang="ja-JP" sz="1800" dirty="0"/>
          </a:p>
          <a:p>
            <a:pPr eaLnBrk="1" hangingPunct="1">
              <a:lnSpc>
                <a:spcPct val="90000"/>
              </a:lnSpc>
              <a:defRPr/>
            </a:pPr>
            <a:r>
              <a:rPr kumimoji="0" lang="en-US" altLang="ja-JP" sz="2000" dirty="0"/>
              <a:t>Header</a:t>
            </a:r>
            <a:r>
              <a:rPr kumimoji="0" lang="ja-JP" altLang="en-US" sz="2000"/>
              <a:t>を見れば</a:t>
            </a:r>
            <a:r>
              <a:rPr kumimoji="0" lang="en-US" altLang="ja-JP" sz="2000" dirty="0"/>
              <a:t>maximum peak intensity</a:t>
            </a:r>
            <a:r>
              <a:rPr kumimoji="0" lang="ja-JP" altLang="en-US" sz="2000"/>
              <a:t>が分かる</a:t>
            </a:r>
            <a:endParaRPr kumimoji="0" lang="en-US" altLang="ja-JP" sz="2000" dirty="0"/>
          </a:p>
          <a:p>
            <a:pPr eaLnBrk="1" hangingPunct="1">
              <a:lnSpc>
                <a:spcPct val="90000"/>
              </a:lnSpc>
              <a:defRPr/>
            </a:pPr>
            <a:r>
              <a:rPr kumimoji="0" lang="en-US" altLang="ja-JP" sz="2000" dirty="0"/>
              <a:t>CLEAN components</a:t>
            </a:r>
            <a:r>
              <a:rPr kumimoji="0" lang="ja-JP" altLang="en-US" sz="2000"/>
              <a:t>の中身</a:t>
            </a:r>
            <a:endParaRPr kumimoji="0" lang="en-US" altLang="ja-JP" sz="2000" dirty="0"/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800" dirty="0"/>
              <a:t>Task ‘</a:t>
            </a:r>
            <a:r>
              <a:rPr kumimoji="0" lang="en-US" altLang="ja-JP" sz="1800" dirty="0" err="1"/>
              <a:t>prtcc</a:t>
            </a:r>
            <a:r>
              <a:rPr kumimoji="0" lang="en-US" altLang="ja-JP" sz="1800" dirty="0"/>
              <a:t>’; </a:t>
            </a:r>
            <a:r>
              <a:rPr kumimoji="0" lang="en-US" altLang="ja-JP" sz="1800" dirty="0" err="1"/>
              <a:t>inver</a:t>
            </a:r>
            <a:r>
              <a:rPr kumimoji="0" lang="en-US" altLang="ja-JP" sz="1800" dirty="0"/>
              <a:t> 1; </a:t>
            </a:r>
            <a:r>
              <a:rPr kumimoji="0" lang="en-US" altLang="ja-JP" sz="1800" dirty="0" err="1"/>
              <a:t>docrt</a:t>
            </a:r>
            <a:r>
              <a:rPr kumimoji="0" lang="en-US" altLang="ja-JP" sz="1800" dirty="0"/>
              <a:t> 132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E9C2D5E-E363-B540-98A8-4632192367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371600"/>
            <a:ext cx="77724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ja-JP" sz="3600" dirty="0"/>
              <a:t>Contour map</a:t>
            </a:r>
            <a:endParaRPr lang="ja-JP" altLang="en-US" sz="3600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70DA69D-6FC4-754F-8DF6-7558F81A75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825" y="2133600"/>
            <a:ext cx="8569325" cy="3959225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ja-JP" sz="2400"/>
              <a:t>task ‘kntr’</a:t>
            </a:r>
          </a:p>
          <a:p>
            <a:pPr eaLnBrk="1" hangingPunct="1">
              <a:defRPr/>
            </a:pPr>
            <a:r>
              <a:rPr lang="en-US" altLang="ja-JP" sz="2400"/>
              <a:t>docont 1; dogrey 0; dovect 0; clr2n; clr3n;   </a:t>
            </a:r>
          </a:p>
          <a:p>
            <a:pPr eaLnBrk="1" hangingPunct="1">
              <a:defRPr/>
            </a:pPr>
            <a:r>
              <a:rPr lang="en-US" altLang="ja-JP" sz="2400"/>
              <a:t>blc 100 100; trc 400 400;</a:t>
            </a:r>
          </a:p>
          <a:p>
            <a:pPr eaLnBrk="1" hangingPunct="1">
              <a:defRPr/>
            </a:pPr>
            <a:r>
              <a:rPr lang="en-US" altLang="ja-JP" sz="2400"/>
              <a:t>indisk 5; getn 31; plev 1; levs 10, 20, 40, 80, 95</a:t>
            </a:r>
          </a:p>
          <a:p>
            <a:pPr eaLnBrk="1" hangingPunct="1">
              <a:defRPr/>
            </a:pPr>
            <a:r>
              <a:rPr lang="en-US" altLang="ja-JP" sz="2400"/>
              <a:t>dotv 1; tvinit;</a:t>
            </a:r>
          </a:p>
          <a:p>
            <a:pPr eaLnBrk="1" hangingPunct="1">
              <a:defRPr/>
            </a:pPr>
            <a:r>
              <a:rPr lang="en-US" altLang="ja-JP" sz="2400"/>
              <a:t> getn 23; grchan 1; go</a:t>
            </a:r>
          </a:p>
          <a:p>
            <a:pPr eaLnBrk="1" hangingPunct="1">
              <a:defRPr/>
            </a:pPr>
            <a:r>
              <a:rPr lang="en-US" altLang="ja-JP" sz="2400"/>
              <a:t>getn 25; grchan 2;go </a:t>
            </a:r>
          </a:p>
          <a:p>
            <a:pPr eaLnBrk="1" hangingPunct="1">
              <a:defRPr/>
            </a:pPr>
            <a:endParaRPr lang="en-US" altLang="ja-JP" sz="2400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>
            <a:extLst>
              <a:ext uri="{FF2B5EF4-FFF2-40B4-BE49-F238E27FC236}">
                <a16:creationId xmlns:a16="http://schemas.microsoft.com/office/drawing/2014/main" id="{59F9545C-EF19-254B-A2E3-F22A88F831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" y="1371600"/>
            <a:ext cx="8534400" cy="762000"/>
          </a:xfrm>
        </p:spPr>
        <p:txBody>
          <a:bodyPr/>
          <a:lstStyle/>
          <a:p>
            <a:pPr eaLnBrk="1" hangingPunct="1">
              <a:defRPr/>
            </a:pPr>
            <a:r>
              <a:rPr kumimoji="0" lang="en-US" altLang="ja-JP" sz="3200"/>
              <a:t>Self calibration (1)</a:t>
            </a:r>
            <a:endParaRPr kumimoji="0" lang="en-US" altLang="ja-JP"/>
          </a:p>
        </p:txBody>
      </p:sp>
      <p:sp>
        <p:nvSpPr>
          <p:cNvPr id="142339" name="Rectangle 3">
            <a:extLst>
              <a:ext uri="{FF2B5EF4-FFF2-40B4-BE49-F238E27FC236}">
                <a16:creationId xmlns:a16="http://schemas.microsoft.com/office/drawing/2014/main" id="{B2FBE5F0-1A73-0A40-BD67-434D4F8475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2057400"/>
            <a:ext cx="8915400" cy="4038600"/>
          </a:xfrm>
        </p:spPr>
        <p:txBody>
          <a:bodyPr/>
          <a:lstStyle/>
          <a:p>
            <a:pPr eaLnBrk="1" hangingPunct="1">
              <a:buFont typeface="Monotype Sorts" charset="0"/>
              <a:buChar char="/"/>
              <a:defRPr/>
            </a:pPr>
            <a:r>
              <a:rPr kumimoji="0" lang="ja-JP" altLang="en-US" sz="2400"/>
              <a:t>やり方その１</a:t>
            </a:r>
            <a:r>
              <a:rPr kumimoji="0" lang="en-US" altLang="ja-JP" sz="2400"/>
              <a:t> (pipeline</a:t>
            </a:r>
            <a:r>
              <a:rPr kumimoji="0" lang="ja-JP" altLang="en-US" sz="2400"/>
              <a:t>ではこちらを採用）：</a:t>
            </a:r>
            <a:endParaRPr kumimoji="0" lang="en-US" altLang="ja-JP" sz="2400"/>
          </a:p>
          <a:p>
            <a:pPr eaLnBrk="1" hangingPunct="1">
              <a:buFont typeface="Monotype Sorts" charset="0"/>
              <a:buNone/>
              <a:defRPr/>
            </a:pPr>
            <a:r>
              <a:rPr kumimoji="0" lang="en-US" altLang="ja-JP" sz="2400"/>
              <a:t>	IMAGR (for MULTIed file) &gt;&gt;&gt; CALIB &gt;&gt;&gt; CLCAL </a:t>
            </a:r>
          </a:p>
          <a:p>
            <a:pPr eaLnBrk="1" hangingPunct="1">
              <a:buFont typeface="Monotype Sorts" charset="0"/>
              <a:buNone/>
              <a:defRPr/>
            </a:pPr>
            <a:r>
              <a:rPr kumimoji="0" lang="en-US" altLang="ja-JP" sz="2400"/>
              <a:t>		&gt;&gt;&gt; IMAGR</a:t>
            </a:r>
          </a:p>
          <a:p>
            <a:pPr eaLnBrk="1" hangingPunct="1">
              <a:buFont typeface="Monotype Sorts" charset="0"/>
              <a:buNone/>
              <a:defRPr/>
            </a:pPr>
            <a:r>
              <a:rPr kumimoji="0" lang="en-US" altLang="ja-JP" sz="2400"/>
              <a:t>		</a:t>
            </a:r>
            <a:r>
              <a:rPr kumimoji="0" lang="ja-JP" altLang="en-US" sz="2400">
                <a:solidFill>
                  <a:srgbClr val="81FFFF"/>
                </a:solidFill>
              </a:rPr>
              <a:t>全ての</a:t>
            </a:r>
            <a:r>
              <a:rPr kumimoji="0" lang="en-US" altLang="ja-JP" sz="2400">
                <a:solidFill>
                  <a:srgbClr val="81FFFF"/>
                </a:solidFill>
              </a:rPr>
              <a:t>SN table </a:t>
            </a:r>
            <a:r>
              <a:rPr kumimoji="0" lang="ja-JP" altLang="en-US" sz="2400">
                <a:solidFill>
                  <a:srgbClr val="81FFFF"/>
                </a:solidFill>
              </a:rPr>
              <a:t>が最終的に必要</a:t>
            </a:r>
            <a:endParaRPr kumimoji="0" lang="en-US" altLang="ja-JP" sz="2400"/>
          </a:p>
          <a:p>
            <a:pPr eaLnBrk="1" hangingPunct="1">
              <a:buFont typeface="Monotype Sorts" charset="0"/>
              <a:buChar char="/"/>
              <a:defRPr/>
            </a:pPr>
            <a:r>
              <a:rPr kumimoji="0" lang="ja-JP" altLang="en-US" sz="2400"/>
              <a:t>やり方その２</a:t>
            </a:r>
            <a:r>
              <a:rPr kumimoji="0" lang="en-US" altLang="ja-JP" sz="2400"/>
              <a:t> (</a:t>
            </a:r>
            <a:r>
              <a:rPr kumimoji="0" lang="ja-JP" altLang="en-US" sz="2400"/>
              <a:t>手作業の場合はこちらを使うこともある）：</a:t>
            </a:r>
            <a:endParaRPr kumimoji="0" lang="en-US" altLang="ja-JP" sz="2400"/>
          </a:p>
          <a:p>
            <a:pPr eaLnBrk="1" hangingPunct="1">
              <a:buFont typeface="Monotype Sorts" charset="0"/>
              <a:buNone/>
              <a:defRPr/>
            </a:pPr>
            <a:r>
              <a:rPr kumimoji="0" lang="en-US" altLang="ja-JP" sz="2400"/>
              <a:t>		IMAGR (for SPLITed file) &gt;&gt;&gt; CALIB &gt;&gt;&gt; IMAGR</a:t>
            </a:r>
          </a:p>
          <a:p>
            <a:pPr eaLnBrk="1" hangingPunct="1">
              <a:buFont typeface="Monotype Sorts" charset="0"/>
              <a:buNone/>
              <a:defRPr/>
            </a:pPr>
            <a:r>
              <a:rPr kumimoji="0" lang="en-US" altLang="ja-JP" sz="2400"/>
              <a:t>		</a:t>
            </a:r>
            <a:r>
              <a:rPr kumimoji="0" lang="ja-JP" altLang="en-US" sz="2400">
                <a:solidFill>
                  <a:srgbClr val="81FFFF"/>
                </a:solidFill>
              </a:rPr>
              <a:t>最後にできた</a:t>
            </a:r>
            <a:r>
              <a:rPr kumimoji="0" lang="en-US" altLang="ja-JP" sz="2400">
                <a:solidFill>
                  <a:srgbClr val="81FFFF"/>
                </a:solidFill>
              </a:rPr>
              <a:t> SN table</a:t>
            </a:r>
            <a:r>
              <a:rPr kumimoji="0" lang="ja-JP" altLang="en-US" sz="2400">
                <a:solidFill>
                  <a:srgbClr val="81FFFF"/>
                </a:solidFill>
              </a:rPr>
              <a:t>のみが最終的に必要</a:t>
            </a:r>
            <a:endParaRPr kumimoji="0" lang="en-US" altLang="ja-JP" sz="2400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>
            <a:extLst>
              <a:ext uri="{FF2B5EF4-FFF2-40B4-BE49-F238E27FC236}">
                <a16:creationId xmlns:a16="http://schemas.microsoft.com/office/drawing/2014/main" id="{9DB3424B-7003-FE4C-A9AF-0DECAA79A39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" y="1371600"/>
            <a:ext cx="8534400" cy="762000"/>
          </a:xfrm>
        </p:spPr>
        <p:txBody>
          <a:bodyPr/>
          <a:lstStyle/>
          <a:p>
            <a:pPr eaLnBrk="1" hangingPunct="1">
              <a:defRPr/>
            </a:pPr>
            <a:r>
              <a:rPr kumimoji="0" lang="en-US" altLang="ja-JP" sz="3200"/>
              <a:t>Self calibration (1)</a:t>
            </a:r>
            <a:endParaRPr kumimoji="0" lang="en-US" altLang="ja-JP"/>
          </a:p>
        </p:txBody>
      </p:sp>
      <p:sp>
        <p:nvSpPr>
          <p:cNvPr id="144387" name="Rectangle 3">
            <a:extLst>
              <a:ext uri="{FF2B5EF4-FFF2-40B4-BE49-F238E27FC236}">
                <a16:creationId xmlns:a16="http://schemas.microsoft.com/office/drawing/2014/main" id="{775FB844-9C9A-224A-9F0F-6B28E9BFED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2057400"/>
            <a:ext cx="8915400" cy="4038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kumimoji="0" lang="en-US" altLang="ja-JP" sz="1800" dirty="0"/>
              <a:t>SPLIT &gt;&gt;&gt; MULTI &gt;&gt;&gt; INDXR (SPLIT already done)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600" dirty="0"/>
              <a:t>Task ‘multi’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600" dirty="0" err="1"/>
              <a:t>Indisk</a:t>
            </a:r>
            <a:r>
              <a:rPr kumimoji="0" lang="en-US" altLang="ja-JP" sz="1600" dirty="0"/>
              <a:t> 1;getn 14; </a:t>
            </a:r>
            <a:r>
              <a:rPr kumimoji="0" lang="en-US" altLang="ja-JP" sz="1600" dirty="0" err="1"/>
              <a:t>outdisk</a:t>
            </a:r>
            <a:r>
              <a:rPr kumimoji="0" lang="en-US" altLang="ja-JP" sz="1600" dirty="0"/>
              <a:t> 1;geto 14; outclass ‘multi’; source ‘IRAS2248’ ‘ ‘;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600" dirty="0" err="1"/>
              <a:t>aparm</a:t>
            </a:r>
            <a:r>
              <a:rPr kumimoji="0" lang="en-US" altLang="ja-JP" sz="1600" dirty="0"/>
              <a:t> 1/60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600" dirty="0" err="1"/>
              <a:t>Tget</a:t>
            </a:r>
            <a:r>
              <a:rPr kumimoji="0" lang="en-US" altLang="ja-JP" sz="1600" dirty="0"/>
              <a:t> </a:t>
            </a:r>
            <a:r>
              <a:rPr kumimoji="0" lang="en-US" altLang="ja-JP" sz="1600" dirty="0" err="1"/>
              <a:t>indxr</a:t>
            </a:r>
            <a:r>
              <a:rPr kumimoji="0" lang="en-US" altLang="ja-JP" sz="1600" dirty="0"/>
              <a:t>; </a:t>
            </a:r>
            <a:r>
              <a:rPr kumimoji="0" lang="en-US" altLang="ja-JP" sz="1600" dirty="0" err="1"/>
              <a:t>getn</a:t>
            </a:r>
            <a:r>
              <a:rPr kumimoji="0" lang="en-US" altLang="ja-JP" sz="1600" dirty="0"/>
              <a:t> 15; go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kumimoji="0" lang="en-US" altLang="ja-JP" sz="1800" dirty="0"/>
              <a:t>IMAGR (same as trial map)</a:t>
            </a:r>
            <a:r>
              <a:rPr kumimoji="0" lang="ja-JP" altLang="en-US" sz="1800"/>
              <a:t>　変化させるべき</a:t>
            </a:r>
            <a:r>
              <a:rPr kumimoji="0" lang="en-US" altLang="ja-JP" sz="1800" dirty="0"/>
              <a:t> adverbs </a:t>
            </a:r>
            <a:r>
              <a:rPr kumimoji="0" lang="ja-JP" altLang="en-US" sz="1800"/>
              <a:t>を区別しておく</a:t>
            </a:r>
            <a:endParaRPr kumimoji="0" lang="en-US" altLang="ja-JP" sz="1800" dirty="0"/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600" dirty="0" err="1"/>
              <a:t>Tget</a:t>
            </a:r>
            <a:r>
              <a:rPr kumimoji="0" lang="en-US" altLang="ja-JP" sz="1600" dirty="0"/>
              <a:t> </a:t>
            </a:r>
            <a:r>
              <a:rPr kumimoji="0" lang="en-US" altLang="ja-JP" sz="1600" dirty="0" err="1"/>
              <a:t>imagr</a:t>
            </a:r>
            <a:r>
              <a:rPr kumimoji="0" lang="en-US" altLang="ja-JP" sz="1600" dirty="0"/>
              <a:t>; </a:t>
            </a:r>
            <a:r>
              <a:rPr kumimoji="0" lang="en-US" altLang="ja-JP" sz="1600" dirty="0" err="1"/>
              <a:t>getn</a:t>
            </a:r>
            <a:r>
              <a:rPr kumimoji="0" lang="en-US" altLang="ja-JP" sz="1600" dirty="0"/>
              <a:t> 15; </a:t>
            </a:r>
            <a:r>
              <a:rPr kumimoji="0" lang="en-US" altLang="ja-JP" sz="1600" dirty="0" err="1"/>
              <a:t>outseq</a:t>
            </a:r>
            <a:r>
              <a:rPr kumimoji="0" lang="en-US" altLang="ja-JP" sz="1600" dirty="0"/>
              <a:t> 0; niter 1000; </a:t>
            </a:r>
            <a:r>
              <a:rPr kumimoji="0" lang="en-US" altLang="ja-JP" sz="1600" dirty="0" err="1"/>
              <a:t>docal</a:t>
            </a:r>
            <a:r>
              <a:rPr kumimoji="0" lang="en-US" altLang="ja-JP" sz="1600" dirty="0"/>
              <a:t>=1 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600" dirty="0"/>
              <a:t>1st iteration:  </a:t>
            </a:r>
            <a:r>
              <a:rPr kumimoji="0" lang="en-US" altLang="ja-JP" sz="1600" dirty="0" err="1"/>
              <a:t>gainuse</a:t>
            </a:r>
            <a:r>
              <a:rPr kumimoji="0" lang="en-US" altLang="ja-JP" sz="1600" dirty="0"/>
              <a:t> 1;  flux = </a:t>
            </a:r>
            <a:r>
              <a:rPr kumimoji="0" lang="en-US" altLang="ja-JP" sz="1600" dirty="0">
                <a:solidFill>
                  <a:schemeClr val="folHlink"/>
                </a:solidFill>
              </a:rPr>
              <a:t>-X</a:t>
            </a:r>
            <a:r>
              <a:rPr kumimoji="0" lang="en-US" altLang="ja-JP" sz="1600" dirty="0"/>
              <a:t>   (X[</a:t>
            </a:r>
            <a:r>
              <a:rPr kumimoji="0" lang="en-US" altLang="ja-JP" sz="1600" dirty="0" err="1"/>
              <a:t>Jy</a:t>
            </a:r>
            <a:r>
              <a:rPr kumimoji="0" lang="en-US" altLang="ja-JP" sz="1600" dirty="0"/>
              <a:t>/beam]~Peak/100</a:t>
            </a:r>
            <a:r>
              <a:rPr kumimoji="0" lang="ja-JP" altLang="en-US" sz="1600"/>
              <a:t>ー</a:t>
            </a:r>
            <a:r>
              <a:rPr kumimoji="0" lang="en-US" altLang="ja-JP" sz="1600" dirty="0"/>
              <a:t>Peak/10)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600" dirty="0"/>
              <a:t>2nd iteration: </a:t>
            </a:r>
            <a:r>
              <a:rPr kumimoji="0" lang="en-US" altLang="ja-JP" sz="1600" dirty="0" err="1"/>
              <a:t>gainuse</a:t>
            </a:r>
            <a:r>
              <a:rPr kumimoji="0" lang="en-US" altLang="ja-JP" sz="1600" dirty="0"/>
              <a:t> 2; flux = </a:t>
            </a:r>
            <a:r>
              <a:rPr kumimoji="0" lang="en-US" altLang="ja-JP" sz="1600" dirty="0">
                <a:solidFill>
                  <a:schemeClr val="folHlink"/>
                </a:solidFill>
              </a:rPr>
              <a:t>-X/2</a:t>
            </a:r>
            <a:endParaRPr kumimoji="0" lang="en-US" altLang="ja-JP" sz="1600" dirty="0"/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600" dirty="0"/>
              <a:t>3rd …, 4th …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kumimoji="0" lang="en-US" altLang="ja-JP" sz="1800" dirty="0"/>
              <a:t>CALIB (self-</a:t>
            </a:r>
            <a:r>
              <a:rPr kumimoji="0" lang="en-US" altLang="ja-JP" sz="1800" dirty="0" err="1"/>
              <a:t>caliration</a:t>
            </a:r>
            <a:r>
              <a:rPr kumimoji="0" lang="en-US" altLang="ja-JP" sz="1800" dirty="0"/>
              <a:t>, </a:t>
            </a:r>
            <a:r>
              <a:rPr kumimoji="0" lang="en-US" altLang="ja-JP" sz="1800" dirty="0">
                <a:solidFill>
                  <a:srgbClr val="81FFFF"/>
                </a:solidFill>
              </a:rPr>
              <a:t>phase only</a:t>
            </a:r>
            <a:r>
              <a:rPr kumimoji="0" lang="en-US" altLang="ja-JP" sz="1800" dirty="0"/>
              <a:t>) 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600" dirty="0"/>
              <a:t>Task ‘</a:t>
            </a:r>
            <a:r>
              <a:rPr kumimoji="0" lang="en-US" altLang="ja-JP" sz="1600" dirty="0" err="1"/>
              <a:t>calib</a:t>
            </a:r>
            <a:r>
              <a:rPr kumimoji="0" lang="en-US" altLang="ja-JP" sz="1600" dirty="0"/>
              <a:t>’; default: </a:t>
            </a:r>
            <a:r>
              <a:rPr kumimoji="0" lang="en-US" altLang="ja-JP" sz="1600" dirty="0" err="1"/>
              <a:t>indisk</a:t>
            </a:r>
            <a:r>
              <a:rPr kumimoji="0" lang="en-US" altLang="ja-JP" sz="1600" dirty="0"/>
              <a:t> 1; </a:t>
            </a:r>
            <a:r>
              <a:rPr kumimoji="0" lang="en-US" altLang="ja-JP" sz="1600" dirty="0" err="1"/>
              <a:t>getn</a:t>
            </a:r>
            <a:r>
              <a:rPr kumimoji="0" lang="en-US" altLang="ja-JP" sz="1600" dirty="0"/>
              <a:t> 15; in2disk 1; </a:t>
            </a:r>
            <a:r>
              <a:rPr kumimoji="0" lang="en-US" altLang="ja-JP" sz="1600" dirty="0" err="1"/>
              <a:t>docal</a:t>
            </a:r>
            <a:r>
              <a:rPr kumimoji="0" lang="en-US" altLang="ja-JP" sz="1600" dirty="0"/>
              <a:t> 1; </a:t>
            </a:r>
            <a:r>
              <a:rPr kumimoji="0" lang="en-US" altLang="ja-JP" sz="1600" dirty="0" err="1"/>
              <a:t>doband</a:t>
            </a:r>
            <a:r>
              <a:rPr kumimoji="0" lang="en-US" altLang="ja-JP" sz="1600" dirty="0"/>
              <a:t>=-1; </a:t>
            </a:r>
            <a:r>
              <a:rPr kumimoji="0" lang="en-US" altLang="ja-JP" sz="1600" dirty="0" err="1"/>
              <a:t>clro</a:t>
            </a:r>
            <a:r>
              <a:rPr kumimoji="0" lang="en-US" altLang="ja-JP" sz="1600" dirty="0"/>
              <a:t>; </a:t>
            </a:r>
            <a:r>
              <a:rPr kumimoji="0" lang="en-US" altLang="ja-JP" sz="1600" dirty="0" err="1"/>
              <a:t>refant</a:t>
            </a:r>
            <a:r>
              <a:rPr kumimoji="0" lang="en-US" altLang="ja-JP" sz="1600" dirty="0"/>
              <a:t> 3; 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600" dirty="0" err="1"/>
              <a:t>aparm</a:t>
            </a:r>
            <a:r>
              <a:rPr kumimoji="0" lang="en-US" altLang="ja-JP" sz="1600" dirty="0"/>
              <a:t> </a:t>
            </a:r>
            <a:r>
              <a:rPr kumimoji="0" lang="en-US" altLang="ja-JP" sz="1600" dirty="0">
                <a:solidFill>
                  <a:schemeClr val="folHlink"/>
                </a:solidFill>
              </a:rPr>
              <a:t>3</a:t>
            </a:r>
            <a:r>
              <a:rPr kumimoji="0" lang="en-US" altLang="ja-JP" sz="1600" dirty="0"/>
              <a:t> 0; </a:t>
            </a:r>
            <a:r>
              <a:rPr kumimoji="0" lang="en-US" altLang="ja-JP" sz="1600" dirty="0" err="1"/>
              <a:t>cparm</a:t>
            </a:r>
            <a:r>
              <a:rPr kumimoji="0" lang="en-US" altLang="ja-JP" sz="1600" dirty="0"/>
              <a:t> 0;antuse 0; </a:t>
            </a:r>
            <a:r>
              <a:rPr kumimoji="0" lang="en-US" altLang="ja-JP" sz="1600" dirty="0" err="1"/>
              <a:t>inver</a:t>
            </a:r>
            <a:r>
              <a:rPr kumimoji="0" lang="en-US" altLang="ja-JP" sz="1600" dirty="0"/>
              <a:t> 1; </a:t>
            </a:r>
            <a:r>
              <a:rPr kumimoji="0" lang="en-US" altLang="ja-JP" sz="1600" dirty="0" err="1"/>
              <a:t>calsour</a:t>
            </a:r>
            <a:r>
              <a:rPr kumimoji="0" lang="en-US" altLang="ja-JP" sz="1600" dirty="0"/>
              <a:t> ‘VY-CMA‘ ‘ ‘; </a:t>
            </a:r>
            <a:r>
              <a:rPr kumimoji="0" lang="en-US" altLang="ja-JP" sz="1600" dirty="0" err="1"/>
              <a:t>bchan</a:t>
            </a:r>
            <a:r>
              <a:rPr kumimoji="0" lang="en-US" altLang="ja-JP" sz="1600" dirty="0"/>
              <a:t> 0; </a:t>
            </a:r>
            <a:r>
              <a:rPr kumimoji="0" lang="en-US" altLang="ja-JP" sz="1600" dirty="0" err="1"/>
              <a:t>echan</a:t>
            </a:r>
            <a:r>
              <a:rPr kumimoji="0" lang="en-US" altLang="ja-JP" sz="1600" dirty="0"/>
              <a:t> 0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600" dirty="0"/>
              <a:t>1st:  </a:t>
            </a:r>
            <a:r>
              <a:rPr kumimoji="0" lang="en-US" altLang="ja-JP" sz="1600" dirty="0" err="1"/>
              <a:t>gainuse</a:t>
            </a:r>
            <a:r>
              <a:rPr kumimoji="0" lang="en-US" altLang="ja-JP" sz="1600" dirty="0"/>
              <a:t> 1; </a:t>
            </a:r>
            <a:r>
              <a:rPr kumimoji="0" lang="en-US" altLang="ja-JP" sz="1600" dirty="0" err="1"/>
              <a:t>snver</a:t>
            </a:r>
            <a:r>
              <a:rPr kumimoji="0" lang="en-US" altLang="ja-JP" sz="1600" dirty="0"/>
              <a:t> 1; </a:t>
            </a:r>
            <a:r>
              <a:rPr kumimoji="0" lang="en-US" altLang="ja-JP" sz="1600" dirty="0" err="1"/>
              <a:t>soltype</a:t>
            </a:r>
            <a:r>
              <a:rPr kumimoji="0" lang="en-US" altLang="ja-JP" sz="1600" dirty="0"/>
              <a:t> ‘ ‘; </a:t>
            </a:r>
            <a:r>
              <a:rPr kumimoji="0" lang="en-US" altLang="ja-JP" sz="1600" dirty="0" err="1"/>
              <a:t>solmode</a:t>
            </a:r>
            <a:r>
              <a:rPr kumimoji="0" lang="en-US" altLang="ja-JP" sz="1600" dirty="0"/>
              <a:t> ‘p’; </a:t>
            </a:r>
            <a:r>
              <a:rPr kumimoji="0" lang="en-US" altLang="ja-JP" sz="1600" dirty="0" err="1"/>
              <a:t>solint</a:t>
            </a:r>
            <a:r>
              <a:rPr kumimoji="0" lang="en-US" altLang="ja-JP" sz="1600" dirty="0"/>
              <a:t> </a:t>
            </a:r>
            <a:r>
              <a:rPr kumimoji="0" lang="en-US" altLang="ja-JP" sz="1600" dirty="0">
                <a:solidFill>
                  <a:srgbClr val="81FFFF"/>
                </a:solidFill>
              </a:rPr>
              <a:t>2</a:t>
            </a:r>
            <a:r>
              <a:rPr kumimoji="0" lang="en-US" altLang="ja-JP" sz="1600" dirty="0"/>
              <a:t>; get2n 18; 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600" dirty="0" err="1"/>
              <a:t>cmodel</a:t>
            </a:r>
            <a:r>
              <a:rPr kumimoji="0" lang="en-US" altLang="ja-JP" sz="1600" dirty="0"/>
              <a:t> ‘comp’; </a:t>
            </a:r>
            <a:r>
              <a:rPr kumimoji="0" lang="en-US" altLang="ja-JP" sz="1600" dirty="0" err="1"/>
              <a:t>ncomp</a:t>
            </a:r>
            <a:r>
              <a:rPr kumimoji="0" lang="en-US" altLang="ja-JP" sz="1600" dirty="0"/>
              <a:t> </a:t>
            </a:r>
            <a:r>
              <a:rPr kumimoji="0" lang="en-US" altLang="ja-JP" sz="1600" dirty="0">
                <a:solidFill>
                  <a:schemeClr val="folHlink"/>
                </a:solidFill>
              </a:rPr>
              <a:t>2</a:t>
            </a:r>
            <a:r>
              <a:rPr kumimoji="0" lang="en-US" altLang="ja-JP" sz="1600" dirty="0"/>
              <a:t> 0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600" dirty="0">
                <a:solidFill>
                  <a:schemeClr val="folHlink"/>
                </a:solidFill>
              </a:rPr>
              <a:t>        </a:t>
            </a:r>
            <a:r>
              <a:rPr kumimoji="0" lang="ja-JP" altLang="en-US" sz="1600">
                <a:solidFill>
                  <a:schemeClr val="folHlink"/>
                </a:solidFill>
              </a:rPr>
              <a:t>（</a:t>
            </a:r>
            <a:r>
              <a:rPr kumimoji="0" lang="en-US" altLang="ja-JP" sz="1600" dirty="0">
                <a:solidFill>
                  <a:schemeClr val="folHlink"/>
                </a:solidFill>
              </a:rPr>
              <a:t>modeled visibility</a:t>
            </a:r>
            <a:r>
              <a:rPr kumimoji="0" lang="ja-JP" altLang="en-US" sz="1600">
                <a:solidFill>
                  <a:schemeClr val="folHlink"/>
                </a:solidFill>
              </a:rPr>
              <a:t>を再現するために使用する</a:t>
            </a:r>
            <a:r>
              <a:rPr kumimoji="0" lang="en-US" altLang="ja-JP" sz="1600" dirty="0">
                <a:solidFill>
                  <a:schemeClr val="folHlink"/>
                </a:solidFill>
              </a:rPr>
              <a:t>CLEAN component</a:t>
            </a:r>
            <a:r>
              <a:rPr kumimoji="0" lang="ja-JP" altLang="en-US" sz="1600">
                <a:solidFill>
                  <a:schemeClr val="folHlink"/>
                </a:solidFill>
              </a:rPr>
              <a:t>の数</a:t>
            </a:r>
            <a:endParaRPr kumimoji="0" lang="en-US" altLang="ja-JP" sz="1600" dirty="0"/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600" dirty="0"/>
              <a:t>2nd: </a:t>
            </a:r>
            <a:r>
              <a:rPr kumimoji="0" lang="en-US" altLang="ja-JP" sz="1600" dirty="0" err="1"/>
              <a:t>gainuse</a:t>
            </a:r>
            <a:r>
              <a:rPr kumimoji="0" lang="en-US" altLang="ja-JP" sz="1600" dirty="0"/>
              <a:t> 2; </a:t>
            </a:r>
            <a:r>
              <a:rPr kumimoji="0" lang="en-US" altLang="ja-JP" sz="1600" dirty="0" err="1"/>
              <a:t>snver</a:t>
            </a:r>
            <a:r>
              <a:rPr kumimoji="0" lang="en-US" altLang="ja-JP" sz="1600" dirty="0"/>
              <a:t> 2; </a:t>
            </a:r>
            <a:r>
              <a:rPr kumimoji="0" lang="en-US" altLang="ja-JP" sz="1600" dirty="0" err="1"/>
              <a:t>soltype</a:t>
            </a:r>
            <a:r>
              <a:rPr kumimoji="0" lang="en-US" altLang="ja-JP" sz="1600" dirty="0"/>
              <a:t> ‘ ‘; </a:t>
            </a:r>
            <a:r>
              <a:rPr kumimoji="0" lang="en-US" altLang="ja-JP" sz="1600" dirty="0" err="1"/>
              <a:t>solmode</a:t>
            </a:r>
            <a:r>
              <a:rPr kumimoji="0" lang="en-US" altLang="ja-JP" sz="1600" dirty="0"/>
              <a:t> ‘p’; </a:t>
            </a:r>
            <a:r>
              <a:rPr kumimoji="0" lang="en-US" altLang="ja-JP" sz="1600" dirty="0" err="1"/>
              <a:t>solint</a:t>
            </a:r>
            <a:r>
              <a:rPr kumimoji="0" lang="en-US" altLang="ja-JP" sz="1600" dirty="0"/>
              <a:t>  </a:t>
            </a:r>
            <a:r>
              <a:rPr kumimoji="0" lang="en-US" altLang="ja-JP" sz="1600" dirty="0">
                <a:solidFill>
                  <a:srgbClr val="81FFFF"/>
                </a:solidFill>
              </a:rPr>
              <a:t>1</a:t>
            </a:r>
            <a:r>
              <a:rPr kumimoji="0" lang="en-US" altLang="ja-JP" sz="1600" dirty="0"/>
              <a:t>; get2n 20; </a:t>
            </a:r>
            <a:r>
              <a:rPr kumimoji="0" lang="en-US" altLang="ja-JP" sz="1600" dirty="0" err="1"/>
              <a:t>ncomp</a:t>
            </a:r>
            <a:r>
              <a:rPr kumimoji="0" lang="en-US" altLang="ja-JP" sz="1600" dirty="0"/>
              <a:t> 15 0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600" dirty="0"/>
              <a:t>3rd …, 4th …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>
            <a:extLst>
              <a:ext uri="{FF2B5EF4-FFF2-40B4-BE49-F238E27FC236}">
                <a16:creationId xmlns:a16="http://schemas.microsoft.com/office/drawing/2014/main" id="{73E2AC5D-CAAC-314E-99DC-E67BAF3C478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" y="1371600"/>
            <a:ext cx="8534400" cy="762000"/>
          </a:xfrm>
        </p:spPr>
        <p:txBody>
          <a:bodyPr/>
          <a:lstStyle/>
          <a:p>
            <a:pPr eaLnBrk="1" hangingPunct="1">
              <a:defRPr/>
            </a:pPr>
            <a:r>
              <a:rPr kumimoji="0" lang="en-US" altLang="ja-JP" sz="3200"/>
              <a:t>Self calibration (2)</a:t>
            </a:r>
            <a:endParaRPr kumimoji="0" lang="en-US" altLang="ja-JP"/>
          </a:p>
        </p:txBody>
      </p:sp>
      <p:sp>
        <p:nvSpPr>
          <p:cNvPr id="146435" name="Rectangle 3">
            <a:extLst>
              <a:ext uri="{FF2B5EF4-FFF2-40B4-BE49-F238E27FC236}">
                <a16:creationId xmlns:a16="http://schemas.microsoft.com/office/drawing/2014/main" id="{95BECE7B-C3BF-CA43-8632-3292E07414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2057400"/>
            <a:ext cx="8915400" cy="4038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kumimoji="0" lang="en-US" altLang="ja-JP" sz="2000"/>
              <a:t>Updating CL table : CL n + SN n &gt;&gt;&gt; CL n+1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800"/>
              <a:t>Tget clcal; getn 15; source ‘ ‘; calsour ‘ ‘;  refant 3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800"/>
              <a:t>Snver 1; gainver 1;gainuse 2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kumimoji="0" lang="en-US" altLang="ja-JP" sz="2000"/>
              <a:t>CALIB (self-caliration, </a:t>
            </a:r>
            <a:r>
              <a:rPr kumimoji="0" lang="en-US" altLang="ja-JP" sz="2000">
                <a:solidFill>
                  <a:srgbClr val="81FFFF"/>
                </a:solidFill>
              </a:rPr>
              <a:t>phase + amplitude</a:t>
            </a:r>
            <a:r>
              <a:rPr kumimoji="0" lang="en-US" altLang="ja-JP" sz="2000"/>
              <a:t>) 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800"/>
              <a:t>Task ‘calib’;  indisk 1; getn 15; in2disk 1; docal 1; doband=-1; clro; refant 3; 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800"/>
              <a:t>aparm </a:t>
            </a:r>
            <a:r>
              <a:rPr kumimoji="0" lang="en-US" altLang="ja-JP" sz="1800">
                <a:solidFill>
                  <a:schemeClr val="folHlink"/>
                </a:solidFill>
              </a:rPr>
              <a:t>4</a:t>
            </a:r>
            <a:r>
              <a:rPr kumimoji="0" lang="en-US" altLang="ja-JP" sz="1800"/>
              <a:t> 0; cparm 0;antuse 0; inver 1; calsour ‘</a:t>
            </a:r>
            <a:r>
              <a:rPr kumimoji="0" lang="en-US" altLang="ja-JP" sz="1600"/>
              <a:t>IRAS2248</a:t>
            </a:r>
            <a:r>
              <a:rPr kumimoji="0" lang="en-US" altLang="ja-JP" sz="1800"/>
              <a:t>’ ‘’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800"/>
              <a:t>gainuse 1; snver 1; </a:t>
            </a:r>
            <a:r>
              <a:rPr kumimoji="0" lang="en-US" altLang="ja-JP" sz="1800">
                <a:solidFill>
                  <a:schemeClr val="folHlink"/>
                </a:solidFill>
              </a:rPr>
              <a:t>soltype ‘L1‘; solmode ‘a&amp;p’;</a:t>
            </a:r>
            <a:r>
              <a:rPr kumimoji="0" lang="en-US" altLang="ja-JP" sz="1800"/>
              <a:t> solint 2; get2n 18; ncomp 1 0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Rectangle 3">
            <a:extLst>
              <a:ext uri="{FF2B5EF4-FFF2-40B4-BE49-F238E27FC236}">
                <a16:creationId xmlns:a16="http://schemas.microsoft.com/office/drawing/2014/main" id="{2A5C09D7-6668-D044-9661-D8BC9855E1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447800"/>
            <a:ext cx="8915400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kumimoji="0" lang="en-US" altLang="ja-JP" sz="2000"/>
              <a:t>IMAGR:  tget imagr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800"/>
              <a:t>Getn 23; source ‘iras1629’ ‘ ‘; stokes ‘I’;  bchan 1;echan 0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800"/>
              <a:t>Docal 1; doband=-1; flagver 0; antennas 0; timer 0; outname ‘</a:t>
            </a:r>
            <a:r>
              <a:rPr kumimoji="0" lang="en-US" altLang="ja-JP" sz="1600"/>
              <a:t>IRAS2248</a:t>
            </a:r>
            <a:r>
              <a:rPr kumimoji="0" lang="en-US" altLang="ja-JP" sz="1800"/>
              <a:t>’; 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800"/>
              <a:t>outseq 0;  clr2n; cellsize 0.0002 0.0002; imsize 512 512; fldsize 0; 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800"/>
              <a:t>Nfield 1;  clbox 252.00  254.00  260.00  261.0; nboxes 1; xparm 0; yparm 0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800"/>
              <a:t>uvwtfn ‘na’;  rashift 0; decshift 0; gain 0.05; dotv=-1</a:t>
            </a:r>
          </a:p>
          <a:p>
            <a:pPr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800"/>
              <a:t>Gainuse 1,  2,   3,   …..;  Flux=-10,  -5,  -1,   ….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kumimoji="0" lang="en-US" altLang="ja-JP" sz="2000"/>
              <a:t>IMEAN:  investigating rms noise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600"/>
              <a:t>blc </a:t>
            </a:r>
            <a:r>
              <a:rPr kumimoji="0" lang="en-US" altLang="ja-JP" sz="1800"/>
              <a:t>23  19; trc  223  243; docrt 132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kumimoji="0" lang="en-US" altLang="ja-JP" sz="2000"/>
              <a:t>CALIB:  tget calib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800"/>
              <a:t>Getn 23; calsour ‘</a:t>
            </a:r>
            <a:r>
              <a:rPr kumimoji="0" lang="en-US" altLang="ja-JP" sz="1600"/>
              <a:t>IRAS2248</a:t>
            </a:r>
            <a:r>
              <a:rPr kumimoji="0" lang="en-US" altLang="ja-JP" sz="1800"/>
              <a:t>’ ‘ ‘;  docal 1; doband=-1;  bchan 1;echan 0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800"/>
              <a:t>flagver 0; antennas 0; timer 0; antuse 0; inver  1;  refant 3; aparm 2 0</a:t>
            </a:r>
          </a:p>
          <a:p>
            <a:pPr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800"/>
              <a:t>gainuse 1; snver 1; solint 1; get2n 27; ncomp 50 0; soltype ‘ ‘; solmode ‘p’</a:t>
            </a:r>
            <a:r>
              <a:rPr kumimoji="0" lang="en-US" altLang="ja-JP" sz="2000"/>
              <a:t> </a:t>
            </a:r>
          </a:p>
          <a:p>
            <a:pPr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800"/>
              <a:t>gainuse 2; snver 2; solint 0.5; get2n 31; ncomp 100 0; soltype ‘l1‘; solmode ‘a&amp;p’</a:t>
            </a:r>
            <a:r>
              <a:rPr kumimoji="0" lang="en-US" altLang="ja-JP" sz="2000"/>
              <a:t>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kumimoji="0" lang="en-US" altLang="ja-JP" sz="2000"/>
              <a:t>CLCAL:  tget clcal;  getn 23;  calsour ‘ ‘;  source ‘ ‘; interpol ‘2pt’</a:t>
            </a:r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800"/>
              <a:t>Snver [n];  inver 0;  gainver [n]; gainuse [n+1] 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>
            <a:extLst>
              <a:ext uri="{FF2B5EF4-FFF2-40B4-BE49-F238E27FC236}">
                <a16:creationId xmlns:a16="http://schemas.microsoft.com/office/drawing/2014/main" id="{5A686FE5-AFDA-FD47-A629-EE5F083D4FF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" y="1371600"/>
            <a:ext cx="8839200" cy="762000"/>
          </a:xfrm>
        </p:spPr>
        <p:txBody>
          <a:bodyPr/>
          <a:lstStyle/>
          <a:p>
            <a:pPr eaLnBrk="1" hangingPunct="1">
              <a:defRPr/>
            </a:pPr>
            <a:r>
              <a:rPr kumimoji="0" lang="en-US" altLang="ja-JP"/>
              <a:t>Final iteration in self-calibration</a:t>
            </a:r>
          </a:p>
        </p:txBody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id="{FA6E4FD9-10AF-C042-AA1A-EE543873BD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2209800"/>
            <a:ext cx="8915400" cy="3886200"/>
          </a:xfrm>
        </p:spPr>
        <p:txBody>
          <a:bodyPr/>
          <a:lstStyle/>
          <a:p>
            <a:pPr eaLnBrk="1" hangingPunct="1">
              <a:defRPr/>
            </a:pPr>
            <a:r>
              <a:rPr kumimoji="0" lang="en-US" altLang="ja-JP" sz="2400"/>
              <a:t>‘CVEL’ file </a:t>
            </a:r>
            <a:r>
              <a:rPr kumimoji="0" lang="ja-JP" altLang="en-US" sz="2400"/>
              <a:t>と</a:t>
            </a:r>
            <a:r>
              <a:rPr kumimoji="0" lang="en-US" altLang="ja-JP" sz="2400"/>
              <a:t>best image</a:t>
            </a:r>
            <a:r>
              <a:rPr kumimoji="0" lang="ja-JP" altLang="en-US" sz="2400"/>
              <a:t>を使う</a:t>
            </a:r>
            <a:endParaRPr kumimoji="0" lang="en-US" altLang="ja-JP" sz="2400"/>
          </a:p>
          <a:p>
            <a:pPr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000"/>
              <a:t>tget calib;  getn 18; calsour ‘iras1629’ ‘ ‘;  docal 1; doband=1; bpver 2</a:t>
            </a:r>
          </a:p>
          <a:p>
            <a:pPr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000"/>
              <a:t>bchan 237; echan 238;  flagver 1; antennas 0; timer 0; antuse 0; </a:t>
            </a:r>
          </a:p>
          <a:p>
            <a:pPr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000"/>
              <a:t>inver  1;refant 3; aparm 2 0</a:t>
            </a:r>
          </a:p>
          <a:p>
            <a:pPr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800"/>
              <a:t>gainuse 5; snver 5; solint 0.25; get2n 35; ncomp 100 0; soltype ‘l1‘; solmode ‘a&amp;p’</a:t>
            </a:r>
          </a:p>
          <a:p>
            <a:pPr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endParaRPr kumimoji="0" lang="en-US" altLang="ja-JP" sz="1800"/>
          </a:p>
          <a:p>
            <a:pPr eaLnBrk="1" hangingPunct="1">
              <a:lnSpc>
                <a:spcPct val="90000"/>
              </a:lnSpc>
              <a:defRPr/>
            </a:pPr>
            <a:r>
              <a:rPr kumimoji="0" lang="en-US" altLang="ja-JP" sz="2000"/>
              <a:t>Final CL table</a:t>
            </a:r>
          </a:p>
          <a:p>
            <a:pPr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800"/>
              <a:t>Tget clcal;  getn 18;  snver 5; gainver 5; gainuse 6</a:t>
            </a:r>
          </a:p>
          <a:p>
            <a:pPr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800"/>
              <a:t>Source ‘iras1629’ ‘ ‘; calsour ‘iras1629’ ‘ ‘</a:t>
            </a:r>
          </a:p>
          <a:p>
            <a:pPr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endParaRPr kumimoji="0" lang="en-US" altLang="ja-JP" sz="1800"/>
          </a:p>
          <a:p>
            <a:pPr eaLnBrk="1" hangingPunct="1">
              <a:lnSpc>
                <a:spcPct val="90000"/>
              </a:lnSpc>
              <a:defRPr/>
            </a:pPr>
            <a:r>
              <a:rPr kumimoji="0" lang="en-US" altLang="ja-JP" sz="1800">
                <a:solidFill>
                  <a:schemeClr val="folHlink"/>
                </a:solidFill>
              </a:rPr>
              <a:t>Fringe fitting</a:t>
            </a:r>
            <a:r>
              <a:rPr kumimoji="0" lang="ja-JP" altLang="en-US" sz="1800">
                <a:solidFill>
                  <a:schemeClr val="folHlink"/>
                </a:solidFill>
              </a:rPr>
              <a:t>解適用直後のデータを使い、うまくいかないことがある。</a:t>
            </a:r>
            <a:endParaRPr kumimoji="0" lang="en-US" altLang="ja-JP" sz="1800">
              <a:solidFill>
                <a:schemeClr val="folHlink"/>
              </a:solidFill>
            </a:endParaRP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>
            <a:extLst>
              <a:ext uri="{FF2B5EF4-FFF2-40B4-BE49-F238E27FC236}">
                <a16:creationId xmlns:a16="http://schemas.microsoft.com/office/drawing/2014/main" id="{B6E3BF45-9539-3D40-9554-C40801EAC0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" y="1447800"/>
            <a:ext cx="8839200" cy="685800"/>
          </a:xfrm>
        </p:spPr>
        <p:txBody>
          <a:bodyPr/>
          <a:lstStyle/>
          <a:p>
            <a:pPr eaLnBrk="1" hangingPunct="1">
              <a:defRPr/>
            </a:pPr>
            <a:r>
              <a:rPr kumimoji="0" lang="en-US" altLang="ja-JP"/>
              <a:t>Self-calibration</a:t>
            </a:r>
            <a:r>
              <a:rPr kumimoji="0" lang="ja-JP" altLang="en-US"/>
              <a:t>解のコピー</a:t>
            </a:r>
            <a:endParaRPr kumimoji="0" lang="en-US" altLang="ja-JP"/>
          </a:p>
        </p:txBody>
      </p:sp>
      <p:sp>
        <p:nvSpPr>
          <p:cNvPr id="57347" name="Rectangle 3">
            <a:extLst>
              <a:ext uri="{FF2B5EF4-FFF2-40B4-BE49-F238E27FC236}">
                <a16:creationId xmlns:a16="http://schemas.microsoft.com/office/drawing/2014/main" id="{E87AAA01-516D-3F48-9C20-05191E4C3C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2209800"/>
            <a:ext cx="8915400" cy="3886200"/>
          </a:xfrm>
        </p:spPr>
        <p:txBody>
          <a:bodyPr/>
          <a:lstStyle/>
          <a:p>
            <a:pPr eaLnBrk="1" hangingPunct="1">
              <a:defRPr/>
            </a:pPr>
            <a:r>
              <a:rPr kumimoji="0" lang="en-US" altLang="ja-JP" sz="2400"/>
              <a:t>SN tables</a:t>
            </a:r>
            <a:r>
              <a:rPr kumimoji="0" lang="ja-JP" altLang="en-US" sz="2400"/>
              <a:t>を</a:t>
            </a:r>
            <a:r>
              <a:rPr kumimoji="0" lang="en-US" altLang="ja-JP" sz="2400"/>
              <a:t> ‘CVEL’ file </a:t>
            </a:r>
            <a:r>
              <a:rPr kumimoji="0" lang="ja-JP" altLang="en-US" sz="2400"/>
              <a:t>へコピーする</a:t>
            </a:r>
            <a:r>
              <a:rPr kumimoji="0" lang="en-US" altLang="ja-JP" sz="2400"/>
              <a:t> (SN 6, 7, 8)</a:t>
            </a:r>
          </a:p>
          <a:p>
            <a:pPr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800"/>
              <a:t>Task ‘tacop’;  indisk 1;getn 23;  outdisk 1;geto 18;  inext ‘sn’; inver 1;  outver 6;  </a:t>
            </a:r>
          </a:p>
          <a:p>
            <a:pPr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800">
                <a:solidFill>
                  <a:schemeClr val="folHlink"/>
                </a:solidFill>
              </a:rPr>
              <a:t>Ncount 3; </a:t>
            </a:r>
          </a:p>
          <a:p>
            <a:pPr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endParaRPr kumimoji="0" lang="en-US" altLang="ja-JP" sz="1800"/>
          </a:p>
          <a:p>
            <a:pPr eaLnBrk="1" hangingPunct="1">
              <a:lnSpc>
                <a:spcPct val="90000"/>
              </a:lnSpc>
              <a:defRPr/>
            </a:pPr>
            <a:r>
              <a:rPr kumimoji="0" lang="en-US" altLang="ja-JP" sz="2000"/>
              <a:t>Final CL table</a:t>
            </a:r>
          </a:p>
          <a:p>
            <a:pPr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800"/>
              <a:t>Tget clcal;  getn 18; </a:t>
            </a:r>
            <a:r>
              <a:rPr kumimoji="0" lang="en-US" altLang="ja-JP" sz="1800">
                <a:solidFill>
                  <a:schemeClr val="folHlink"/>
                </a:solidFill>
              </a:rPr>
              <a:t>invers 0;</a:t>
            </a:r>
            <a:r>
              <a:rPr kumimoji="0" lang="en-US" altLang="ja-JP" sz="1800"/>
              <a:t> Source ‘iras1629’ ‘ ‘; </a:t>
            </a:r>
            <a:r>
              <a:rPr kumimoji="0" lang="en-US" altLang="ja-JP" sz="1800">
                <a:solidFill>
                  <a:schemeClr val="folHlink"/>
                </a:solidFill>
              </a:rPr>
              <a:t>calsour ‘ ‘</a:t>
            </a:r>
          </a:p>
          <a:p>
            <a:pPr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800">
                <a:solidFill>
                  <a:schemeClr val="folHlink"/>
                </a:solidFill>
              </a:rPr>
              <a:t>For  I=5 to 7;  snver=I+1;  gainver=I;  gainuse=I+1; go;  wait;  end</a:t>
            </a:r>
          </a:p>
          <a:p>
            <a:pPr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endParaRPr kumimoji="0" lang="en-US" altLang="ja-JP" sz="1800"/>
          </a:p>
          <a:p>
            <a:pPr eaLnBrk="1" hangingPunct="1">
              <a:lnSpc>
                <a:spcPct val="90000"/>
              </a:lnSpc>
              <a:defRPr/>
            </a:pPr>
            <a:r>
              <a:rPr kumimoji="0" lang="en-US" altLang="ja-JP" sz="1800">
                <a:solidFill>
                  <a:schemeClr val="folHlink"/>
                </a:solidFill>
              </a:rPr>
              <a:t>Fringe fitting</a:t>
            </a:r>
            <a:r>
              <a:rPr kumimoji="0" lang="ja-JP" altLang="en-US" sz="1800">
                <a:solidFill>
                  <a:schemeClr val="folHlink"/>
                </a:solidFill>
              </a:rPr>
              <a:t>解適用直後のデータを使い、うまくいかないことがある。</a:t>
            </a:r>
            <a:endParaRPr kumimoji="0" lang="en-US" altLang="ja-JP" sz="1800">
              <a:solidFill>
                <a:schemeClr val="folHlink"/>
              </a:solidFill>
            </a:endParaRP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>
            <a:extLst>
              <a:ext uri="{FF2B5EF4-FFF2-40B4-BE49-F238E27FC236}">
                <a16:creationId xmlns:a16="http://schemas.microsoft.com/office/drawing/2014/main" id="{FD42A438-29A4-214F-8525-94A64C0CED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" y="1447800"/>
            <a:ext cx="8839200" cy="685800"/>
          </a:xfrm>
        </p:spPr>
        <p:txBody>
          <a:bodyPr/>
          <a:lstStyle/>
          <a:p>
            <a:pPr eaLnBrk="1" hangingPunct="1">
              <a:defRPr/>
            </a:pPr>
            <a:r>
              <a:rPr kumimoji="0" lang="en-US" altLang="ja-JP" sz="3200"/>
              <a:t>Searching for maser spots in a wide field</a:t>
            </a:r>
            <a:endParaRPr kumimoji="0" lang="en-US" altLang="ja-JP"/>
          </a:p>
        </p:txBody>
      </p:sp>
      <p:sp>
        <p:nvSpPr>
          <p:cNvPr id="58371" name="Rectangle 3">
            <a:extLst>
              <a:ext uri="{FF2B5EF4-FFF2-40B4-BE49-F238E27FC236}">
                <a16:creationId xmlns:a16="http://schemas.microsoft.com/office/drawing/2014/main" id="{1B9CAC48-69C1-454F-859E-5A994EAEAAA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2209800"/>
            <a:ext cx="8915400" cy="38862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defRPr/>
            </a:pPr>
            <a:r>
              <a:rPr kumimoji="0" lang="en-US" altLang="ja-JP" sz="2000"/>
              <a:t>POSSM:  Searching in a long integrated spectrum</a:t>
            </a:r>
          </a:p>
          <a:p>
            <a:pPr marL="990600" lvl="1" indent="-533400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800"/>
              <a:t>Tget possm:  getn 17;  source ‘</a:t>
            </a:r>
            <a:r>
              <a:rPr kumimoji="0" lang="en-US" altLang="ja-JP" sz="1600"/>
              <a:t>IRAS2248</a:t>
            </a:r>
            <a:r>
              <a:rPr kumimoji="0" lang="en-US" altLang="ja-JP" sz="1800"/>
              <a:t>’ ‘ ‘;  timer 0; stokes  ‘ ‘</a:t>
            </a:r>
          </a:p>
          <a:p>
            <a:pPr marL="990600" lvl="1" indent="-533400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800"/>
              <a:t>Docal 1;  gainuse 9;  doban 1;  bpver 2;  flagver  1; bparm 0 </a:t>
            </a:r>
          </a:p>
          <a:p>
            <a:pPr marL="990600" lvl="1" indent="-533400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800"/>
              <a:t>Bchan 500;  echan 600;  Aparm 0 </a:t>
            </a:r>
          </a:p>
          <a:p>
            <a:pPr marL="990600" lvl="1" indent="-533400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800"/>
              <a:t>Dotv 1;  solint 600</a:t>
            </a:r>
          </a:p>
          <a:p>
            <a:pPr marL="609600" indent="-609600" eaLnBrk="1" hangingPunct="1">
              <a:lnSpc>
                <a:spcPct val="90000"/>
              </a:lnSpc>
              <a:defRPr/>
            </a:pPr>
            <a:r>
              <a:rPr kumimoji="0" lang="en-US" altLang="ja-JP" sz="2000"/>
              <a:t>FRMAP: fringe-rate mapping</a:t>
            </a:r>
          </a:p>
          <a:p>
            <a:pPr marL="990600" lvl="1" indent="-533400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000"/>
              <a:t>task ‘frmap’; </a:t>
            </a:r>
            <a:r>
              <a:rPr kumimoji="0" lang="en-US" altLang="ja-JP" sz="1800"/>
              <a:t>getn 17;  source ‘</a:t>
            </a:r>
            <a:r>
              <a:rPr kumimoji="0" lang="en-US" altLang="ja-JP" sz="1600"/>
              <a:t>IRAS2248</a:t>
            </a:r>
            <a:r>
              <a:rPr kumimoji="0" lang="en-US" altLang="ja-JP" sz="1800"/>
              <a:t>’ ‘ ‘;  timer 0; stokes  ‘ ‘</a:t>
            </a:r>
          </a:p>
          <a:p>
            <a:pPr marL="990600" lvl="1" indent="-533400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800"/>
              <a:t>Docal 1;  gainuse 9;  doban 1;  bpver 2;  flagver  1; </a:t>
            </a:r>
          </a:p>
          <a:p>
            <a:pPr marL="990600" lvl="1" indent="-533400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800"/>
              <a:t>Bchan 252;  echan  253;  channel 237;  </a:t>
            </a:r>
          </a:p>
          <a:p>
            <a:pPr marL="990600" lvl="1" indent="-533400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800"/>
              <a:t>Aparm 1 0 2 </a:t>
            </a:r>
            <a:r>
              <a:rPr kumimoji="0" lang="en-US" altLang="ja-JP" sz="1800">
                <a:solidFill>
                  <a:schemeClr val="folHlink"/>
                </a:solidFill>
              </a:rPr>
              <a:t>50</a:t>
            </a:r>
            <a:r>
              <a:rPr kumimoji="0" lang="en-US" altLang="ja-JP" sz="1800"/>
              <a:t> 50  </a:t>
            </a:r>
            <a:r>
              <a:rPr kumimoji="0" lang="en-US" altLang="ja-JP" sz="1800">
                <a:solidFill>
                  <a:schemeClr val="folHlink"/>
                </a:solidFill>
              </a:rPr>
              <a:t>1000</a:t>
            </a:r>
            <a:r>
              <a:rPr kumimoji="0" lang="en-US" altLang="ja-JP" sz="1800"/>
              <a:t> 1000 0 0   $ </a:t>
            </a:r>
            <a:r>
              <a:rPr kumimoji="0" lang="en-US" altLang="ja-JP" sz="1800">
                <a:latin typeface="Lucida Grande" panose="020B0600040502020204" pitchFamily="34" charset="0"/>
              </a:rPr>
              <a:t>ΔX=</a:t>
            </a:r>
            <a:r>
              <a:rPr kumimoji="0" lang="en-US" altLang="ja-JP" sz="1800">
                <a:solidFill>
                  <a:schemeClr val="folHlink"/>
                </a:solidFill>
                <a:latin typeface="Lucida Grande" panose="020B0600040502020204" pitchFamily="34" charset="0"/>
              </a:rPr>
              <a:t>Δ(RA)</a:t>
            </a:r>
            <a:r>
              <a:rPr kumimoji="0" lang="en-US" altLang="ja-JP" sz="1800">
                <a:latin typeface="Lucida Grande" panose="020B0600040502020204" pitchFamily="34" charset="0"/>
              </a:rPr>
              <a:t>cos(decl)</a:t>
            </a:r>
          </a:p>
          <a:p>
            <a:pPr marL="990600" lvl="1" indent="-533400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800"/>
              <a:t>Bparm 7 30 5 0; dotv 1</a:t>
            </a:r>
          </a:p>
          <a:p>
            <a:pPr marL="990600" lvl="1" indent="-533400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000"/>
              <a:t>Mapping field[mas]: (0,0),  (530, 310),  (-50, 30) 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779E2D86-59BE-B745-BB6F-FE9BE8E8D2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" y="1447800"/>
            <a:ext cx="8839200" cy="685800"/>
          </a:xfrm>
        </p:spPr>
        <p:txBody>
          <a:bodyPr/>
          <a:lstStyle/>
          <a:p>
            <a:pPr eaLnBrk="1" hangingPunct="1">
              <a:defRPr/>
            </a:pPr>
            <a:r>
              <a:rPr kumimoji="0" lang="en-US" altLang="ja-JP" sz="3200"/>
              <a:t>Making an image cube</a:t>
            </a:r>
            <a:endParaRPr kumimoji="0" lang="en-US" altLang="ja-JP"/>
          </a:p>
        </p:txBody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168780EE-3BA6-0F4D-99FE-D009B6EB4AB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2209800"/>
            <a:ext cx="8915400" cy="38862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defRPr/>
            </a:pPr>
            <a:r>
              <a:rPr kumimoji="0" lang="en-US" altLang="ja-JP" sz="2000"/>
              <a:t>SPLIT:  Splitting necessary velocity channels</a:t>
            </a:r>
          </a:p>
          <a:p>
            <a:pPr marL="990600" lvl="1" indent="-533400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800"/>
              <a:t>Tget possm:  getn 17;  source ‘</a:t>
            </a:r>
            <a:r>
              <a:rPr kumimoji="0" lang="en-US" altLang="ja-JP" sz="1600"/>
              <a:t>IRAS2248</a:t>
            </a:r>
            <a:r>
              <a:rPr kumimoji="0" lang="en-US" altLang="ja-JP" sz="1800"/>
              <a:t>’ ‘ ‘;  timer 0; stokes  ‘ ‘</a:t>
            </a:r>
          </a:p>
          <a:p>
            <a:pPr marL="990600" lvl="1" indent="-533400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800"/>
              <a:t>Docal 1;  gainuse 9;  doband 1;  bpver 2;  flagver  1; </a:t>
            </a:r>
          </a:p>
          <a:p>
            <a:pPr marL="990600" lvl="1" indent="-533400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800"/>
              <a:t>Bchan 231;  echan  260; aparm 0; outclass ‘split’</a:t>
            </a:r>
          </a:p>
          <a:p>
            <a:pPr marL="609600" indent="-609600" eaLnBrk="1" hangingPunct="1">
              <a:lnSpc>
                <a:spcPct val="90000"/>
              </a:lnSpc>
              <a:defRPr/>
            </a:pPr>
            <a:r>
              <a:rPr kumimoji="0" lang="en-US" altLang="ja-JP" sz="2000"/>
              <a:t>IMAGR: Creating multi-field CLEAN map</a:t>
            </a:r>
          </a:p>
          <a:p>
            <a:pPr marL="990600" lvl="1" indent="-533400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800"/>
              <a:t>Tget imagr;   getn 23;  docal=-1;  doband=-1; flagver 0</a:t>
            </a:r>
          </a:p>
          <a:p>
            <a:pPr marL="990600" lvl="1" indent="-533400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800"/>
              <a:t>Bchan 1; echan 0; nchav 1; chinc 1; outfile ‘</a:t>
            </a:r>
            <a:r>
              <a:rPr kumimoji="0" lang="en-US" altLang="ja-JP" sz="1600"/>
              <a:t>IRAS2248</a:t>
            </a:r>
            <a:r>
              <a:rPr kumimoji="0" lang="en-US" altLang="ja-JP" sz="1800"/>
              <a:t>’ </a:t>
            </a:r>
          </a:p>
          <a:p>
            <a:pPr marL="990600" lvl="1" indent="-533400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000"/>
              <a:t>Dotv=-1;  niter 500;  flux=-10</a:t>
            </a:r>
          </a:p>
          <a:p>
            <a:pPr marL="990600" lvl="1" indent="-533400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000"/>
              <a:t>Nfield 3;  rashift 0;  decshift 0</a:t>
            </a:r>
          </a:p>
          <a:p>
            <a:pPr marL="990600" lvl="1" indent="-533400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000"/>
              <a:t>Imsize 256 256; fldsize 256</a:t>
            </a:r>
          </a:p>
          <a:p>
            <a:pPr marL="990600" lvl="1" indent="-533400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000"/>
              <a:t>Nboxes 0; boxfile ‘FITS:BOXES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191E0417-9B1E-8649-AF79-60D8C59D4E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3568" y="1412776"/>
            <a:ext cx="7772400" cy="761256"/>
          </a:xfrm>
        </p:spPr>
        <p:txBody>
          <a:bodyPr/>
          <a:lstStyle/>
          <a:p>
            <a:pPr eaLnBrk="1" hangingPunct="1">
              <a:defRPr/>
            </a:pPr>
            <a:r>
              <a:rPr kumimoji="0" lang="ja-JP" altLang="en-US" sz="2800"/>
              <a:t>まずは準備が必要</a:t>
            </a:r>
            <a:r>
              <a:rPr kumimoji="0" lang="en-US" altLang="ja-JP" sz="2800" dirty="0"/>
              <a:t>: </a:t>
            </a:r>
            <a:r>
              <a:rPr kumimoji="0" lang="ja-JP" altLang="en-US" sz="2800"/>
              <a:t>作業環境</a:t>
            </a:r>
            <a:endParaRPr kumimoji="0" lang="en-US" altLang="ja-JP" sz="2800" dirty="0"/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10DF48F8-B901-5D49-87FE-8604B7E501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0825" y="2099538"/>
            <a:ext cx="8893175" cy="3921749"/>
          </a:xfrm>
        </p:spPr>
        <p:txBody>
          <a:bodyPr/>
          <a:lstStyle/>
          <a:p>
            <a:pPr eaLnBrk="1" hangingPunct="1">
              <a:defRPr/>
            </a:pPr>
            <a:r>
              <a:rPr kumimoji="0" lang="ja-JP" altLang="en-US" sz="2000">
                <a:solidFill>
                  <a:srgbClr val="00FFFF"/>
                </a:solidFill>
              </a:rPr>
              <a:t>作業プラットフォーム：</a:t>
            </a:r>
            <a:r>
              <a:rPr kumimoji="0" lang="en-US" altLang="ja-JP" sz="2000" dirty="0">
                <a:solidFill>
                  <a:srgbClr val="00FFFF"/>
                </a:solidFill>
              </a:rPr>
              <a:t> UNIX/LINUX</a:t>
            </a:r>
          </a:p>
          <a:p>
            <a:pPr eaLnBrk="1" hangingPunct="1">
              <a:defRPr/>
            </a:pPr>
            <a:r>
              <a:rPr kumimoji="0" lang="en-US" altLang="ja-JP" sz="2000" dirty="0"/>
              <a:t>AIPS</a:t>
            </a:r>
            <a:r>
              <a:rPr kumimoji="0" lang="ja-JP" altLang="en-US" sz="2000"/>
              <a:t>処理用環境変数の設定</a:t>
            </a:r>
            <a:r>
              <a:rPr kumimoji="0" lang="en-US" altLang="ja-JP" sz="2000" dirty="0">
                <a:sym typeface="Wingdings" pitchFamily="2" charset="2"/>
              </a:rPr>
              <a:t>A</a:t>
            </a:r>
            <a:r>
              <a:rPr kumimoji="0" lang="en-US" altLang="ja-JP" sz="2000" dirty="0"/>
              <a:t>IPS</a:t>
            </a:r>
            <a:r>
              <a:rPr kumimoji="0" lang="ja-JP" altLang="en-US" sz="2000"/>
              <a:t>起動のためのまじない</a:t>
            </a:r>
            <a:endParaRPr kumimoji="0" lang="en-US" altLang="ja-JP" sz="2000" dirty="0"/>
          </a:p>
          <a:p>
            <a:pPr lvl="1" eaLnBrk="1" hangingPunct="1">
              <a:lnSpc>
                <a:spcPct val="90000"/>
              </a:lnSpc>
              <a:defRPr/>
            </a:pPr>
            <a:r>
              <a:rPr kumimoji="0" lang="en-US" altLang="ja-JP" sz="1800" dirty="0"/>
              <a:t>source /</a:t>
            </a:r>
            <a:r>
              <a:rPr kumimoji="0" lang="en-US" altLang="ja-JP" sz="1800" dirty="0" err="1"/>
              <a:t>usr</a:t>
            </a:r>
            <a:r>
              <a:rPr kumimoji="0" lang="en-US" altLang="ja-JP" sz="1800" dirty="0"/>
              <a:t>/local/</a:t>
            </a:r>
            <a:r>
              <a:rPr kumimoji="0" lang="en-US" altLang="ja-JP" sz="1800" dirty="0" err="1"/>
              <a:t>aips</a:t>
            </a:r>
            <a:r>
              <a:rPr kumimoji="0" lang="en-US" altLang="ja-JP" sz="1800" dirty="0"/>
              <a:t>/LOGIN.</a:t>
            </a:r>
            <a:r>
              <a:rPr kumimoji="0" lang="en-US" altLang="ja-JP" sz="1800" dirty="0">
                <a:solidFill>
                  <a:schemeClr val="folHlink"/>
                </a:solidFill>
              </a:rPr>
              <a:t>SH</a:t>
            </a:r>
            <a:r>
              <a:rPr kumimoji="0" lang="en-US" altLang="ja-JP" sz="1800" dirty="0"/>
              <a:t>;$CDTST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kumimoji="0" lang="ja-JP" altLang="en-US" sz="1800"/>
              <a:t>毎回まじないをしなくて済む方法：</a:t>
            </a:r>
            <a:r>
              <a:rPr kumimoji="0" lang="en-US" altLang="ja-JP" sz="1800" dirty="0"/>
              <a:t> ~/.</a:t>
            </a:r>
            <a:r>
              <a:rPr kumimoji="0" lang="en-US" altLang="ja-JP" sz="1800" dirty="0" err="1"/>
              <a:t>bashrc</a:t>
            </a:r>
            <a:r>
              <a:rPr kumimoji="0" lang="en-US" altLang="ja-JP" sz="1800" dirty="0"/>
              <a:t> (or ~/.</a:t>
            </a:r>
            <a:r>
              <a:rPr kumimoji="0" lang="en-US" altLang="ja-JP" sz="1800" dirty="0" err="1"/>
              <a:t>tcshrc</a:t>
            </a:r>
            <a:r>
              <a:rPr kumimoji="0" lang="en-US" altLang="ja-JP" sz="1800" dirty="0"/>
              <a:t>, ~/.</a:t>
            </a:r>
            <a:r>
              <a:rPr kumimoji="0" lang="en-US" altLang="ja-JP" sz="1800" dirty="0" err="1"/>
              <a:t>zshrc</a:t>
            </a:r>
            <a:r>
              <a:rPr kumimoji="0" lang="en-US" altLang="ja-JP" sz="1800" dirty="0"/>
              <a:t>) </a:t>
            </a:r>
            <a:r>
              <a:rPr kumimoji="0" lang="ja-JP" altLang="en-US" sz="1800"/>
              <a:t>中にこのまじないを追記</a:t>
            </a:r>
            <a:endParaRPr kumimoji="0" lang="en-US" altLang="ja-JP" sz="2000" dirty="0"/>
          </a:p>
          <a:p>
            <a:pPr eaLnBrk="1" hangingPunct="1">
              <a:defRPr/>
            </a:pPr>
            <a:r>
              <a:rPr kumimoji="0" lang="ja-JP" altLang="en-US" sz="2000"/>
              <a:t>どこで解析するの？</a:t>
            </a:r>
            <a:r>
              <a:rPr kumimoji="0" lang="en-US" altLang="ja-JP" sz="2000" dirty="0"/>
              <a:t> </a:t>
            </a:r>
            <a:r>
              <a:rPr kumimoji="0" lang="en-US" altLang="ja-JP" sz="2000" dirty="0">
                <a:sym typeface="Wingdings" pitchFamily="2" charset="2"/>
              </a:rPr>
              <a:t></a:t>
            </a:r>
            <a:r>
              <a:rPr kumimoji="0" lang="ja-JP" altLang="en-US" sz="2000">
                <a:sym typeface="Wingdings" pitchFamily="2" charset="2"/>
              </a:rPr>
              <a:t>作業・データ保管用</a:t>
            </a:r>
            <a:r>
              <a:rPr kumimoji="0" lang="en-US" altLang="ja-JP" sz="2000" dirty="0">
                <a:sym typeface="Wingdings" pitchFamily="2" charset="2"/>
              </a:rPr>
              <a:t>directories</a:t>
            </a:r>
            <a:r>
              <a:rPr kumimoji="0" lang="ja-JP" altLang="en-US" sz="2000">
                <a:sym typeface="Wingdings" pitchFamily="2" charset="2"/>
              </a:rPr>
              <a:t>の指定</a:t>
            </a:r>
            <a:endParaRPr kumimoji="0" lang="en-US" altLang="ja-JP" sz="2000" dirty="0"/>
          </a:p>
          <a:p>
            <a:pPr lvl="1" eaLnBrk="1" hangingPunct="1">
              <a:defRPr/>
            </a:pPr>
            <a:r>
              <a:rPr kumimoji="0" lang="ja-JP" altLang="en-US" sz="1800"/>
              <a:t>観測情報・データ較正用ファイルの保管場所：</a:t>
            </a:r>
            <a:r>
              <a:rPr kumimoji="0" lang="en-US" altLang="ja-JP" sz="1800" dirty="0"/>
              <a:t> $IN</a:t>
            </a:r>
          </a:p>
          <a:p>
            <a:pPr lvl="1" eaLnBrk="1" hangingPunct="1">
              <a:buFont typeface="Monotype Sorts" pitchFamily="2" charset="2"/>
              <a:buNone/>
              <a:defRPr/>
            </a:pPr>
            <a:r>
              <a:rPr kumimoji="0" lang="en-US" altLang="ja-JP" sz="1800" dirty="0"/>
              <a:t>export IN=/home/[user name]/</a:t>
            </a:r>
            <a:r>
              <a:rPr kumimoji="0" lang="en-US" altLang="ja-JP" sz="1800" dirty="0" err="1"/>
              <a:t>calibs</a:t>
            </a:r>
            <a:r>
              <a:rPr kumimoji="0" lang="en-US" altLang="ja-JP" sz="1800" dirty="0"/>
              <a:t>/</a:t>
            </a:r>
          </a:p>
          <a:p>
            <a:pPr lvl="1" eaLnBrk="1" hangingPunct="1">
              <a:defRPr/>
            </a:pPr>
            <a:r>
              <a:rPr kumimoji="0" lang="ja-JP" altLang="en-US" sz="1800"/>
              <a:t>解析結果表示</a:t>
            </a:r>
            <a:r>
              <a:rPr kumimoji="0" lang="en-US" altLang="ja-JP" sz="1800" dirty="0"/>
              <a:t>(TEXT/PostScript files)</a:t>
            </a:r>
            <a:r>
              <a:rPr kumimoji="0" lang="ja-JP" altLang="en-US" sz="1800"/>
              <a:t>の出力先</a:t>
            </a:r>
            <a:r>
              <a:rPr kumimoji="0" lang="en-US" altLang="ja-JP" sz="1800" dirty="0"/>
              <a:t>: $OUT</a:t>
            </a:r>
          </a:p>
          <a:p>
            <a:pPr lvl="1" eaLnBrk="1" hangingPunct="1">
              <a:buFont typeface="Monotype Sorts" pitchFamily="2" charset="2"/>
              <a:buNone/>
              <a:defRPr/>
            </a:pPr>
            <a:r>
              <a:rPr kumimoji="0" lang="en-US" altLang="ja-JP" sz="1800" dirty="0"/>
              <a:t>export OUT=/home/[user name]/plots/</a:t>
            </a:r>
          </a:p>
          <a:p>
            <a:pPr lvl="1" eaLnBrk="1" hangingPunct="1">
              <a:defRPr/>
            </a:pPr>
            <a:r>
              <a:rPr kumimoji="0" lang="en-US" altLang="ja-JP" sz="1800" dirty="0"/>
              <a:t>.</a:t>
            </a:r>
            <a:r>
              <a:rPr kumimoji="0" lang="en-US" altLang="ja-JP" sz="1800" dirty="0" err="1"/>
              <a:t>bashrc</a:t>
            </a:r>
            <a:r>
              <a:rPr kumimoji="0" lang="en-US" altLang="ja-JP" sz="1800" dirty="0"/>
              <a:t> (or .</a:t>
            </a:r>
            <a:r>
              <a:rPr kumimoji="0" lang="en-US" altLang="ja-JP" sz="1800" dirty="0" err="1"/>
              <a:t>tcshrc</a:t>
            </a:r>
            <a:r>
              <a:rPr kumimoji="0" lang="en-US" altLang="ja-JP" sz="1800" dirty="0"/>
              <a:t>, .</a:t>
            </a:r>
            <a:r>
              <a:rPr kumimoji="0" lang="en-US" altLang="ja-JP" sz="1800" dirty="0" err="1"/>
              <a:t>zshrc</a:t>
            </a:r>
            <a:r>
              <a:rPr kumimoji="0" lang="en-US" altLang="ja-JP" sz="1800" dirty="0"/>
              <a:t>) </a:t>
            </a:r>
            <a:r>
              <a:rPr kumimoji="0" lang="ja-JP" altLang="en-US" sz="1800"/>
              <a:t>にこれらを書き込んでおくと便利</a:t>
            </a:r>
            <a:endParaRPr kumimoji="0" lang="en-US" altLang="ja-JP" sz="1800" dirty="0"/>
          </a:p>
          <a:p>
            <a:pPr lvl="1" eaLnBrk="1" hangingPunct="1">
              <a:defRPr/>
            </a:pPr>
            <a:r>
              <a:rPr kumimoji="0" lang="ja-JP" altLang="en-US" sz="1800"/>
              <a:t>最初に</a:t>
            </a:r>
            <a:r>
              <a:rPr kumimoji="0" lang="en-US" altLang="ja-JP" sz="1800" dirty="0"/>
              <a:t>FITS file</a:t>
            </a:r>
            <a:r>
              <a:rPr kumimoji="0" lang="ja-JP" altLang="en-US" sz="1800"/>
              <a:t>を置いておく場所：</a:t>
            </a:r>
            <a:r>
              <a:rPr kumimoji="0" lang="en-US" altLang="ja-JP" sz="1800" dirty="0"/>
              <a:t> $FITS (LOGIN.SH</a:t>
            </a:r>
            <a:r>
              <a:rPr kumimoji="0" lang="ja-JP" altLang="en-US" sz="1800"/>
              <a:t>で指定）</a:t>
            </a:r>
            <a:endParaRPr kumimoji="0" lang="en-US" altLang="ja-JP" sz="1800" dirty="0"/>
          </a:p>
          <a:p>
            <a:pPr marL="457200" lvl="1" indent="0" eaLnBrk="1" hangingPunct="1">
              <a:buFont typeface="Monotype Sorts" pitchFamily="2" charset="2"/>
              <a:buNone/>
              <a:defRPr/>
            </a:pPr>
            <a:r>
              <a:rPr kumimoji="0" lang="en-US" altLang="ja-JP" sz="1800" dirty="0"/>
              <a:t>※</a:t>
            </a:r>
            <a:r>
              <a:rPr kumimoji="0" lang="ja-JP" altLang="en-US" sz="1800"/>
              <a:t>当然上記２つの</a:t>
            </a:r>
            <a:r>
              <a:rPr kumimoji="0" lang="en-US" altLang="ja-JP" sz="1800" dirty="0"/>
              <a:t>directory</a:t>
            </a:r>
            <a:r>
              <a:rPr kumimoji="0" lang="ja-JP" altLang="en-US" sz="1800"/>
              <a:t>を作っておく必要がある</a:t>
            </a:r>
            <a:endParaRPr kumimoji="0" lang="en-US" altLang="ja-JP" sz="1800" dirty="0"/>
          </a:p>
          <a:p>
            <a:pPr lvl="1" eaLnBrk="1" hangingPunct="1">
              <a:buFont typeface="Monotype Sorts" pitchFamily="2" charset="2"/>
              <a:buNone/>
              <a:defRPr/>
            </a:pPr>
            <a:r>
              <a:rPr kumimoji="0" lang="en-US" altLang="ja-JP" sz="1800" dirty="0"/>
              <a:t>※</a:t>
            </a:r>
            <a:r>
              <a:rPr kumimoji="0" lang="ja-JP" altLang="en-US" sz="1800"/>
              <a:t>入力文字列の短絡化</a:t>
            </a:r>
            <a:r>
              <a:rPr kumimoji="0" lang="en-US" altLang="ja-JP" sz="1800" dirty="0">
                <a:sym typeface="Wingdings" pitchFamily="2" charset="2"/>
              </a:rPr>
              <a:t></a:t>
            </a:r>
            <a:r>
              <a:rPr kumimoji="0" lang="en-US" altLang="ja-JP" sz="1800" dirty="0"/>
              <a:t>symbolic link</a:t>
            </a:r>
            <a:r>
              <a:rPr kumimoji="0" lang="ja-JP" altLang="en-US" sz="1800"/>
              <a:t>を張ると良い：</a:t>
            </a:r>
            <a:r>
              <a:rPr kumimoji="0" lang="en-US" altLang="ja-JP" sz="1800" dirty="0"/>
              <a:t> </a:t>
            </a:r>
            <a:r>
              <a:rPr kumimoji="0" lang="en-US" altLang="ja-JP" sz="1600" dirty="0">
                <a:solidFill>
                  <a:srgbClr val="C7FFFF"/>
                </a:solidFill>
              </a:rPr>
              <a:t>ln –s [</a:t>
            </a:r>
            <a:r>
              <a:rPr kumimoji="0" lang="ja-JP" altLang="en-US" sz="1600">
                <a:solidFill>
                  <a:srgbClr val="C7FFFF"/>
                </a:solidFill>
              </a:rPr>
              <a:t>リンク元</a:t>
            </a:r>
            <a:r>
              <a:rPr kumimoji="0" lang="en-US" altLang="ja-JP" sz="1600" dirty="0" err="1">
                <a:solidFill>
                  <a:srgbClr val="C7FFFF"/>
                </a:solidFill>
              </a:rPr>
              <a:t>dir</a:t>
            </a:r>
            <a:r>
              <a:rPr kumimoji="0" lang="en-US" altLang="ja-JP" sz="1600" dirty="0">
                <a:solidFill>
                  <a:srgbClr val="C7FFFF"/>
                </a:solidFill>
              </a:rPr>
              <a:t>] [</a:t>
            </a:r>
            <a:r>
              <a:rPr kumimoji="0" lang="ja-JP" altLang="en-US" sz="1600">
                <a:solidFill>
                  <a:srgbClr val="C7FFFF"/>
                </a:solidFill>
              </a:rPr>
              <a:t>リンク先</a:t>
            </a:r>
            <a:r>
              <a:rPr kumimoji="0" lang="en-US" altLang="ja-JP" sz="1600" dirty="0" err="1">
                <a:solidFill>
                  <a:srgbClr val="C7FFFF"/>
                </a:solidFill>
              </a:rPr>
              <a:t>dir</a:t>
            </a:r>
            <a:r>
              <a:rPr kumimoji="0" lang="en-US" altLang="ja-JP" sz="1600" dirty="0">
                <a:solidFill>
                  <a:srgbClr val="C7FFFF"/>
                </a:solidFill>
              </a:rPr>
              <a:t>]</a:t>
            </a:r>
            <a:endParaRPr kumimoji="0" lang="en-US" altLang="ja-JP" sz="1800" dirty="0">
              <a:solidFill>
                <a:srgbClr val="C7FFFF"/>
              </a:solidFill>
            </a:endParaRP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>
            <a:extLst>
              <a:ext uri="{FF2B5EF4-FFF2-40B4-BE49-F238E27FC236}">
                <a16:creationId xmlns:a16="http://schemas.microsoft.com/office/drawing/2014/main" id="{D12F79CE-772E-B04B-933F-0C562EC09E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" y="1447800"/>
            <a:ext cx="8839200" cy="685800"/>
          </a:xfrm>
        </p:spPr>
        <p:txBody>
          <a:bodyPr/>
          <a:lstStyle/>
          <a:p>
            <a:pPr eaLnBrk="1" hangingPunct="1">
              <a:defRPr/>
            </a:pPr>
            <a:r>
              <a:rPr kumimoji="0" lang="ja-JP" altLang="en-US" sz="3200"/>
              <a:t>メーザースポットパラメータの抽出</a:t>
            </a:r>
            <a:endParaRPr kumimoji="0" lang="en-US" altLang="ja-JP"/>
          </a:p>
        </p:txBody>
      </p:sp>
      <p:sp>
        <p:nvSpPr>
          <p:cNvPr id="61443" name="Rectangle 3">
            <a:extLst>
              <a:ext uri="{FF2B5EF4-FFF2-40B4-BE49-F238E27FC236}">
                <a16:creationId xmlns:a16="http://schemas.microsoft.com/office/drawing/2014/main" id="{AD29B3B8-7191-8541-996A-62F28D6EF7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2133600"/>
            <a:ext cx="9144000" cy="38862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defRPr/>
            </a:pPr>
            <a:r>
              <a:rPr kumimoji="0" lang="en-US" altLang="ja-JP" sz="2000"/>
              <a:t>1</a:t>
            </a:r>
            <a:r>
              <a:rPr kumimoji="0" lang="ja-JP" altLang="en-US" sz="2000"/>
              <a:t>つのメーザースポットを２次元ガウス型輝度分布にフィットさせる</a:t>
            </a:r>
            <a:endParaRPr kumimoji="0" lang="en-US" altLang="ja-JP" sz="2000"/>
          </a:p>
          <a:p>
            <a:pPr marL="609600" indent="-609600" eaLnBrk="1" hangingPunct="1">
              <a:lnSpc>
                <a:spcPct val="90000"/>
              </a:lnSpc>
              <a:defRPr/>
            </a:pPr>
            <a:r>
              <a:rPr kumimoji="0" lang="ja-JP" altLang="en-US" sz="2000"/>
              <a:t>同一速度チャンネルに複数メーザースポットが存在することも</a:t>
            </a:r>
            <a:r>
              <a:rPr kumimoji="0" lang="en-US" altLang="ja-JP" sz="2000"/>
              <a:t>	</a:t>
            </a:r>
            <a:r>
              <a:rPr kumimoji="0" lang="ja-JP" altLang="en-US" sz="2000"/>
              <a:t>よくある</a:t>
            </a:r>
            <a:endParaRPr kumimoji="0" lang="en-US" altLang="ja-JP" sz="2000"/>
          </a:p>
          <a:p>
            <a:pPr marL="609600" indent="-609600" eaLnBrk="1" hangingPunct="1">
              <a:lnSpc>
                <a:spcPct val="90000"/>
              </a:lnSpc>
              <a:defRPr/>
            </a:pPr>
            <a:r>
              <a:rPr kumimoji="0" lang="ja-JP" altLang="en-US" sz="2000"/>
              <a:t>視野と解析する速度範囲を把握する必要がある</a:t>
            </a:r>
            <a:endParaRPr kumimoji="0" lang="en-US" altLang="ja-JP" sz="2000"/>
          </a:p>
          <a:p>
            <a:pPr marL="990600" lvl="1" indent="-533400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800"/>
              <a:t>Txinc 2; tyinc 2; tzinc 1; tblc [x,y,v]; ttrc [x, y, z]; ltype 6</a:t>
            </a:r>
          </a:p>
          <a:p>
            <a:pPr marL="609600" indent="-609600" eaLnBrk="1" hangingPunct="1">
              <a:lnSpc>
                <a:spcPct val="90000"/>
              </a:lnSpc>
              <a:defRPr/>
            </a:pPr>
            <a:r>
              <a:rPr kumimoji="0" lang="en-US" altLang="ja-JP" sz="2000"/>
              <a:t>JMFIT</a:t>
            </a:r>
          </a:p>
          <a:p>
            <a:pPr marL="990600" lvl="1" indent="-533400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800"/>
              <a:t>Task ‘ jmfit’;  getn 25</a:t>
            </a:r>
          </a:p>
          <a:p>
            <a:pPr marL="990600" lvl="1" indent="-533400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800"/>
              <a:t>gmax 0; gpos 0; gwithd 0; niter 100; docrt=-1</a:t>
            </a:r>
          </a:p>
          <a:p>
            <a:pPr marL="990600" lvl="1" indent="-533400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800"/>
              <a:t>outprint 'OUT:r05084b/IRAS2248_f1_1.jmfit</a:t>
            </a:r>
          </a:p>
          <a:p>
            <a:pPr marL="990600" lvl="1" indent="-533400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800"/>
              <a:t>ngauss 1; blc 124 124; trc 133 133</a:t>
            </a:r>
          </a:p>
          <a:p>
            <a:pPr marL="990600" lvl="1" indent="-533400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1800"/>
              <a:t>for i=6 to 8; blc(3)=i; trc(3)=i; go; wait; end</a:t>
            </a:r>
            <a:endParaRPr kumimoji="0" lang="en-US" altLang="ja-JP" sz="1400"/>
          </a:p>
          <a:p>
            <a:pPr marL="609600" indent="-609600" eaLnBrk="1" hangingPunct="1">
              <a:lnSpc>
                <a:spcPct val="90000"/>
              </a:lnSpc>
              <a:defRPr/>
            </a:pPr>
            <a:r>
              <a:rPr kumimoji="0" lang="en-US" altLang="ja-JP" sz="2000"/>
              <a:t>SAD (search and destroy)</a:t>
            </a:r>
          </a:p>
          <a:p>
            <a:pPr marL="609600" indent="-609600" eaLnBrk="1" hangingPunct="1">
              <a:lnSpc>
                <a:spcPct val="90000"/>
              </a:lnSpc>
              <a:defRPr/>
            </a:pPr>
            <a:r>
              <a:rPr kumimoji="0" lang="ja-JP" altLang="en-US" sz="2000"/>
              <a:t>結果の集約：</a:t>
            </a:r>
            <a:r>
              <a:rPr kumimoji="0" lang="en-US" altLang="ja-JP" sz="2000"/>
              <a:t> </a:t>
            </a:r>
          </a:p>
          <a:p>
            <a:pPr marL="990600" lvl="1" indent="-533400" eaLnBrk="1" hangingPunct="1">
              <a:lnSpc>
                <a:spcPct val="90000"/>
              </a:lnSpc>
              <a:defRPr/>
            </a:pPr>
            <a:r>
              <a:rPr kumimoji="0" lang="en-US" altLang="ja-JP" sz="1800">
                <a:solidFill>
                  <a:schemeClr val="accent2"/>
                </a:solidFill>
              </a:rPr>
              <a:t>cjmfit,  csad</a:t>
            </a:r>
            <a:r>
              <a:rPr kumimoji="0" lang="en-US" altLang="ja-JP" sz="1800"/>
              <a:t> (***.list, ***.header</a:t>
            </a:r>
            <a:r>
              <a:rPr kumimoji="0" lang="ja-JP" altLang="en-US" sz="1800"/>
              <a:t>というファイルを用意する）</a:t>
            </a:r>
            <a:r>
              <a:rPr kumimoji="0" lang="en-US" altLang="ja-JP" sz="1800"/>
              <a:t> </a:t>
            </a:r>
          </a:p>
          <a:p>
            <a:pPr marL="990600" lvl="1" indent="-533400" eaLnBrk="1" hangingPunct="1">
              <a:lnSpc>
                <a:spcPct val="90000"/>
              </a:lnSpc>
              <a:defRPr/>
            </a:pPr>
            <a:r>
              <a:rPr kumimoji="0" lang="en-US" altLang="ja-JP" sz="1800">
                <a:solidFill>
                  <a:schemeClr val="accent2"/>
                </a:solidFill>
              </a:rPr>
              <a:t>mfident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>
            <a:extLst>
              <a:ext uri="{FF2B5EF4-FFF2-40B4-BE49-F238E27FC236}">
                <a16:creationId xmlns:a16="http://schemas.microsoft.com/office/drawing/2014/main" id="{79046DF2-9081-9F4E-BB0B-58325D1E8F4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kumimoji="0" lang="en-US" altLang="ja-JP"/>
              <a:t>TV server </a:t>
            </a:r>
            <a:r>
              <a:rPr kumimoji="0" lang="ja-JP" altLang="en-US"/>
              <a:t>画面上カラー像の印刷</a:t>
            </a:r>
            <a:endParaRPr kumimoji="0" lang="en-US" altLang="ja-JP"/>
          </a:p>
        </p:txBody>
      </p:sp>
      <p:sp>
        <p:nvSpPr>
          <p:cNvPr id="52227" name="Rectangle 3">
            <a:extLst>
              <a:ext uri="{FF2B5EF4-FFF2-40B4-BE49-F238E27FC236}">
                <a16:creationId xmlns:a16="http://schemas.microsoft.com/office/drawing/2014/main" id="{C285C40F-A624-6447-AE6C-A4F5FBBFB0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2362200"/>
            <a:ext cx="8686800" cy="3505200"/>
          </a:xfrm>
        </p:spPr>
        <p:txBody>
          <a:bodyPr/>
          <a:lstStyle/>
          <a:p>
            <a:pPr eaLnBrk="1" hangingPunct="1">
              <a:defRPr/>
            </a:pPr>
            <a:r>
              <a:rPr kumimoji="0" lang="en-US" altLang="ja-JP" sz="2400"/>
              <a:t>TVAL</a:t>
            </a:r>
          </a:p>
          <a:p>
            <a:pPr lvl="1" eaLnBrk="1" hangingPunct="1">
              <a:defRPr/>
            </a:pPr>
            <a:r>
              <a:rPr kumimoji="0" lang="en-US" altLang="ja-JP" sz="2000"/>
              <a:t>Tblc 109 109; ttrc 148 148</a:t>
            </a:r>
          </a:p>
          <a:p>
            <a:pPr eaLnBrk="1" hangingPunct="1">
              <a:defRPr/>
            </a:pPr>
            <a:r>
              <a:rPr kumimoji="0" lang="en-US" altLang="ja-JP" sz="2400"/>
              <a:t>Tvlabel</a:t>
            </a:r>
          </a:p>
          <a:p>
            <a:pPr lvl="1" eaLnBrk="1" hangingPunct="1">
              <a:defRPr/>
            </a:pPr>
            <a:r>
              <a:rPr kumimoji="0" lang="en-US" altLang="ja-JP" sz="2000"/>
              <a:t>Ltype 3: </a:t>
            </a:r>
            <a:r>
              <a:rPr kumimoji="0" lang="ja-JP" altLang="en-US" sz="2000"/>
              <a:t>赤経・赤緯、たいてい実際の位置とは異なる</a:t>
            </a:r>
            <a:endParaRPr kumimoji="0" lang="en-US" altLang="ja-JP" sz="2000"/>
          </a:p>
          <a:p>
            <a:pPr lvl="1" eaLnBrk="1" hangingPunct="1">
              <a:defRPr/>
            </a:pPr>
            <a:r>
              <a:rPr kumimoji="0" lang="en-US" altLang="ja-JP" sz="2000"/>
              <a:t>Ltype 4: </a:t>
            </a:r>
            <a:r>
              <a:rPr kumimoji="0" lang="ja-JP" altLang="en-US" sz="2000"/>
              <a:t>赤経・赤緯オフセット（相対値）</a:t>
            </a:r>
            <a:endParaRPr kumimoji="0" lang="en-US" altLang="ja-JP" sz="2000"/>
          </a:p>
          <a:p>
            <a:pPr eaLnBrk="1" hangingPunct="1">
              <a:defRPr/>
            </a:pPr>
            <a:r>
              <a:rPr kumimoji="0" lang="en-US" altLang="ja-JP" sz="2400"/>
              <a:t>TVCPS</a:t>
            </a:r>
          </a:p>
          <a:p>
            <a:pPr lvl="1" eaLnBrk="1" hangingPunct="1">
              <a:defRPr/>
            </a:pPr>
            <a:r>
              <a:rPr kumimoji="0" lang="en-US" altLang="ja-JP" sz="2000"/>
              <a:t>TV server</a:t>
            </a:r>
            <a:r>
              <a:rPr kumimoji="0" lang="ja-JP" altLang="en-US" sz="2000"/>
              <a:t>の形を調節して、適当な範囲のみを表示する</a:t>
            </a:r>
            <a:endParaRPr kumimoji="0" lang="en-US" altLang="ja-JP" sz="2000"/>
          </a:p>
          <a:p>
            <a:pPr lvl="2" eaLnBrk="1" hangingPunct="1">
              <a:buFont typeface="Monotype Sorts" pitchFamily="2" charset="2"/>
              <a:buNone/>
              <a:defRPr/>
            </a:pPr>
            <a:r>
              <a:rPr kumimoji="0" lang="en-US" altLang="ja-JP" sz="2000"/>
              <a:t>Outfile ‘OUT:r05084b/r05084b_IRAS2248.ps</a:t>
            </a:r>
          </a:p>
          <a:p>
            <a:pPr lvl="2" eaLnBrk="1" hangingPunct="1">
              <a:buFont typeface="Monotype Sorts" pitchFamily="2" charset="2"/>
              <a:buNone/>
              <a:defRPr/>
            </a:pPr>
            <a:r>
              <a:rPr kumimoji="0" lang="en-US" altLang="ja-JP" sz="2000"/>
              <a:t>Grchan 12345678 $(1~8 graphic channels</a:t>
            </a:r>
            <a:r>
              <a:rPr kumimoji="0" lang="ja-JP" altLang="en-US" sz="2000"/>
              <a:t>を選択）</a:t>
            </a:r>
            <a:endParaRPr kumimoji="0" lang="en-US" altLang="ja-JP" sz="2000"/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237CAB5E-287D-1B46-9B8F-41673B4E95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" y="1371600"/>
            <a:ext cx="8534400" cy="762000"/>
          </a:xfrm>
        </p:spPr>
        <p:txBody>
          <a:bodyPr/>
          <a:lstStyle/>
          <a:p>
            <a:pPr eaLnBrk="1" hangingPunct="1">
              <a:defRPr/>
            </a:pPr>
            <a:r>
              <a:rPr kumimoji="0" lang="en-US" altLang="ja-JP" sz="3200"/>
              <a:t>Extension table</a:t>
            </a:r>
            <a:r>
              <a:rPr kumimoji="0" lang="ja-JP" altLang="en-US" sz="3200"/>
              <a:t>の削除</a:t>
            </a:r>
            <a:endParaRPr kumimoji="0" lang="en-US" altLang="ja-JP"/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334202AE-11F7-A040-9AC6-6754A9E733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2133600"/>
            <a:ext cx="8686800" cy="3962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400"/>
              <a:t>Indisk 1;getn 7; inext ‘sn’; inver 4</a:t>
            </a:r>
          </a:p>
          <a:p>
            <a:pPr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400">
                <a:solidFill>
                  <a:schemeClr val="accent2"/>
                </a:solidFill>
              </a:rPr>
              <a:t>Imh</a:t>
            </a:r>
            <a:r>
              <a:rPr kumimoji="0" lang="en-US" altLang="ja-JP" sz="2400">
                <a:solidFill>
                  <a:schemeClr val="accent1"/>
                </a:solidFill>
              </a:rPr>
              <a:t>eader</a:t>
            </a:r>
            <a:r>
              <a:rPr kumimoji="0" lang="en-US" altLang="ja-JP" sz="2400"/>
              <a:t> </a:t>
            </a:r>
            <a:r>
              <a:rPr kumimoji="0" lang="ja-JP" altLang="en-US" sz="2400"/>
              <a:t>（選択したファイル、</a:t>
            </a:r>
            <a:r>
              <a:rPr kumimoji="0" lang="en-US" altLang="ja-JP" sz="2400"/>
              <a:t>extension table</a:t>
            </a:r>
            <a:r>
              <a:rPr kumimoji="0" lang="ja-JP" altLang="en-US" sz="2400"/>
              <a:t>の表示・チェック）</a:t>
            </a:r>
            <a:endParaRPr kumimoji="0" lang="en-US" altLang="ja-JP" sz="2400"/>
          </a:p>
          <a:p>
            <a:pPr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400"/>
              <a:t>Inp </a:t>
            </a:r>
            <a:r>
              <a:rPr kumimoji="0" lang="en-US" altLang="ja-JP" sz="2400">
                <a:solidFill>
                  <a:schemeClr val="accent2"/>
                </a:solidFill>
              </a:rPr>
              <a:t>extdest</a:t>
            </a:r>
            <a:r>
              <a:rPr kumimoji="0" lang="en-US" altLang="ja-JP" sz="2400"/>
              <a:t>ory </a:t>
            </a:r>
            <a:r>
              <a:rPr kumimoji="0" lang="ja-JP" altLang="en-US" sz="2400"/>
              <a:t>（選択したファイル、</a:t>
            </a:r>
            <a:r>
              <a:rPr kumimoji="0" lang="en-US" altLang="ja-JP" sz="2400"/>
              <a:t>extension table</a:t>
            </a:r>
            <a:r>
              <a:rPr kumimoji="0" lang="ja-JP" altLang="en-US" sz="2400"/>
              <a:t>のチェック</a:t>
            </a:r>
            <a:endParaRPr kumimoji="0" lang="en-US" altLang="ja-JP" sz="2400"/>
          </a:p>
          <a:p>
            <a:pPr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400">
                <a:solidFill>
                  <a:schemeClr val="accent2"/>
                </a:solidFill>
              </a:rPr>
              <a:t>Extdest</a:t>
            </a:r>
            <a:r>
              <a:rPr kumimoji="0" lang="en-US" altLang="ja-JP" sz="2400"/>
              <a:t>ory</a:t>
            </a:r>
            <a:r>
              <a:rPr kumimoji="0" lang="ja-JP" altLang="en-US" sz="2400"/>
              <a:t>　</a:t>
            </a:r>
            <a:r>
              <a:rPr kumimoji="0" lang="en-US" altLang="ja-JP" sz="2400"/>
              <a:t>(extansion table</a:t>
            </a:r>
            <a:r>
              <a:rPr kumimoji="0" lang="ja-JP" altLang="en-US" sz="2400"/>
              <a:t>削除の実行）</a:t>
            </a:r>
            <a:endParaRPr kumimoji="0" lang="en-US" altLang="ja-JP" sz="2400"/>
          </a:p>
          <a:p>
            <a:pPr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ja-JP" altLang="en-US" sz="2400"/>
              <a:t>　　　　</a:t>
            </a:r>
            <a:r>
              <a:rPr kumimoji="0" lang="en-US" altLang="ja-JP" sz="2400"/>
              <a:t>verb</a:t>
            </a:r>
            <a:r>
              <a:rPr kumimoji="0" lang="ja-JP" altLang="en-US" sz="2400"/>
              <a:t>の実行が受け付けられない：</a:t>
            </a:r>
            <a:endParaRPr kumimoji="0" lang="en-US" altLang="ja-JP" sz="2400"/>
          </a:p>
          <a:p>
            <a:pPr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400"/>
              <a:t>			file status </a:t>
            </a:r>
            <a:r>
              <a:rPr kumimoji="0" lang="ja-JP" altLang="en-US" sz="2400"/>
              <a:t>が</a:t>
            </a:r>
            <a:r>
              <a:rPr kumimoji="0" lang="en-US" altLang="ja-JP" sz="2400">
                <a:solidFill>
                  <a:srgbClr val="81FFFF"/>
                </a:solidFill>
              </a:rPr>
              <a:t>WRIT</a:t>
            </a:r>
            <a:r>
              <a:rPr kumimoji="0" lang="en-US" altLang="ja-JP" sz="2400"/>
              <a:t> or </a:t>
            </a:r>
            <a:r>
              <a:rPr kumimoji="0" lang="en-US" altLang="ja-JP" sz="2400">
                <a:solidFill>
                  <a:srgbClr val="81FFFF"/>
                </a:solidFill>
              </a:rPr>
              <a:t>READ</a:t>
            </a:r>
            <a:r>
              <a:rPr kumimoji="0" lang="en-US" altLang="ja-JP" sz="2400"/>
              <a:t> </a:t>
            </a:r>
            <a:r>
              <a:rPr kumimoji="0" lang="ja-JP" altLang="en-US" sz="2400"/>
              <a:t>の場合</a:t>
            </a:r>
            <a:endParaRPr kumimoji="0" lang="en-US" altLang="ja-JP" sz="2400"/>
          </a:p>
          <a:p>
            <a:pPr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400"/>
              <a:t>		clrstat   </a:t>
            </a:r>
            <a:r>
              <a:rPr kumimoji="0" lang="ja-JP" altLang="en-US" sz="2400"/>
              <a:t>（ステータス解除）</a:t>
            </a:r>
            <a:endParaRPr kumimoji="0" lang="en-US" altLang="ja-JP" sz="2400"/>
          </a:p>
          <a:p>
            <a:pPr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endParaRPr kumimoji="0" lang="en-US" altLang="ja-JP" sz="2400"/>
          </a:p>
          <a:p>
            <a:pPr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endParaRPr kumimoji="0" lang="en-US" altLang="ja-JP" sz="2400"/>
          </a:p>
          <a:p>
            <a:pPr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400"/>
              <a:t>	</a:t>
            </a:r>
            <a:r>
              <a:rPr kumimoji="0" lang="ja-JP" altLang="en-US" sz="2400"/>
              <a:t>　繰り返し消去：</a:t>
            </a:r>
            <a:endParaRPr kumimoji="0" lang="en-US" altLang="ja-JP" sz="2400"/>
          </a:p>
          <a:p>
            <a:pPr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400"/>
              <a:t>		inext ‘pl’; for I=1 to  NNN; inver=i; extdest; end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74097D83-692A-7947-AFBD-9EB842BE79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kumimoji="0" lang="ja-JP" altLang="en-US"/>
              <a:t>トラブルシューティング</a:t>
            </a:r>
            <a:endParaRPr kumimoji="0" lang="en-US" altLang="ja-JP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2F46590B-E13E-E64C-82AB-4EBB5B1CF7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2438400"/>
            <a:ext cx="8915400" cy="3657600"/>
          </a:xfrm>
        </p:spPr>
        <p:txBody>
          <a:bodyPr/>
          <a:lstStyle/>
          <a:p>
            <a:pPr eaLnBrk="1" hangingPunct="1">
              <a:defRPr/>
            </a:pPr>
            <a:r>
              <a:rPr kumimoji="0" lang="en-US" altLang="ja-JP"/>
              <a:t>AIPS task </a:t>
            </a:r>
            <a:r>
              <a:rPr kumimoji="0" lang="ja-JP" altLang="en-US"/>
              <a:t>を途中で止めたい</a:t>
            </a:r>
            <a:endParaRPr kumimoji="0" lang="en-US" altLang="ja-JP"/>
          </a:p>
          <a:p>
            <a:pPr lvl="1" eaLnBrk="1" hangingPunct="1">
              <a:defRPr/>
            </a:pPr>
            <a:r>
              <a:rPr kumimoji="0" lang="en-US" altLang="ja-JP"/>
              <a:t>“</a:t>
            </a:r>
            <a:r>
              <a:rPr kumimoji="0" lang="en-US" altLang="ja-JP">
                <a:solidFill>
                  <a:schemeClr val="accent2"/>
                </a:solidFill>
              </a:rPr>
              <a:t>abort</a:t>
            </a:r>
            <a:r>
              <a:rPr kumimoji="0" lang="en-US" altLang="ja-JP"/>
              <a:t>” &gt;&gt;&gt; </a:t>
            </a:r>
            <a:r>
              <a:rPr kumimoji="0" lang="ja-JP" altLang="en-US"/>
              <a:t>ファイルリスト右側の</a:t>
            </a:r>
            <a:r>
              <a:rPr kumimoji="0" lang="en-US" altLang="ja-JP"/>
              <a:t>status: 				‘WRIT’ or ‘READ’</a:t>
            </a:r>
            <a:r>
              <a:rPr kumimoji="0" lang="ja-JP" altLang="en-US"/>
              <a:t>（書き込み禁止状態）</a:t>
            </a:r>
            <a:endParaRPr kumimoji="0" lang="en-US" altLang="ja-JP"/>
          </a:p>
          <a:p>
            <a:pPr lvl="1" eaLnBrk="1" hangingPunct="1">
              <a:defRPr/>
            </a:pPr>
            <a:r>
              <a:rPr kumimoji="0" lang="en-US" altLang="ja-JP"/>
              <a:t>“</a:t>
            </a:r>
            <a:r>
              <a:rPr kumimoji="0" lang="en-US" altLang="ja-JP">
                <a:solidFill>
                  <a:schemeClr val="accent2"/>
                </a:solidFill>
              </a:rPr>
              <a:t>cl</a:t>
            </a:r>
            <a:r>
              <a:rPr kumimoji="0" lang="en-US" altLang="ja-JP"/>
              <a:t>ea</a:t>
            </a:r>
            <a:r>
              <a:rPr kumimoji="0" lang="en-US" altLang="ja-JP">
                <a:solidFill>
                  <a:schemeClr val="accent2"/>
                </a:solidFill>
              </a:rPr>
              <a:t>r stat</a:t>
            </a:r>
            <a:r>
              <a:rPr kumimoji="0" lang="en-US" altLang="ja-JP"/>
              <a:t>us”: status</a:t>
            </a:r>
            <a:r>
              <a:rPr kumimoji="0" lang="ja-JP" altLang="en-US"/>
              <a:t>がクリアされる</a:t>
            </a:r>
            <a:endParaRPr kumimoji="0" lang="en-US" altLang="ja-JP"/>
          </a:p>
          <a:p>
            <a:pPr lvl="1" eaLnBrk="1" hangingPunct="1">
              <a:defRPr/>
            </a:pPr>
            <a:r>
              <a:rPr kumimoji="0" lang="en-US" altLang="ja-JP"/>
              <a:t>Dowait=1</a:t>
            </a:r>
            <a:r>
              <a:rPr kumimoji="0" lang="ja-JP" altLang="en-US"/>
              <a:t>の場合</a:t>
            </a:r>
            <a:r>
              <a:rPr kumimoji="0" lang="en-US" altLang="ja-JP"/>
              <a:t> : </a:t>
            </a:r>
          </a:p>
          <a:p>
            <a:pPr lvl="2" eaLnBrk="1" hangingPunct="1">
              <a:defRPr/>
            </a:pPr>
            <a:r>
              <a:rPr kumimoji="0" lang="en-US" altLang="ja-JP"/>
              <a:t>LINUX</a:t>
            </a:r>
            <a:r>
              <a:rPr kumimoji="0" lang="ja-JP" altLang="en-US"/>
              <a:t>上で</a:t>
            </a:r>
            <a:r>
              <a:rPr kumimoji="0" lang="en-US" altLang="ja-JP"/>
              <a:t>process id</a:t>
            </a:r>
            <a:r>
              <a:rPr kumimoji="0" lang="ja-JP" altLang="en-US"/>
              <a:t>を探す</a:t>
            </a:r>
            <a:r>
              <a:rPr kumimoji="0" lang="en-US" altLang="ja-JP"/>
              <a:t>(ps)</a:t>
            </a:r>
          </a:p>
          <a:p>
            <a:pPr lvl="2" eaLnBrk="1" hangingPunct="1">
              <a:defRPr/>
            </a:pPr>
            <a:r>
              <a:rPr kumimoji="0" lang="en-US" altLang="ja-JP"/>
              <a:t>kill [process id] &gt;&gt;&gt; AIPS</a:t>
            </a:r>
            <a:r>
              <a:rPr kumimoji="0" lang="ja-JP" altLang="en-US"/>
              <a:t>ファイル上で</a:t>
            </a:r>
            <a:r>
              <a:rPr kumimoji="0" lang="en-US" altLang="ja-JP"/>
              <a:t>“</a:t>
            </a:r>
            <a:r>
              <a:rPr kumimoji="0" lang="en-US" altLang="ja-JP">
                <a:solidFill>
                  <a:schemeClr val="accent2"/>
                </a:solidFill>
              </a:rPr>
              <a:t>cl</a:t>
            </a:r>
            <a:r>
              <a:rPr kumimoji="0" lang="en-US" altLang="ja-JP"/>
              <a:t>ea</a:t>
            </a:r>
            <a:r>
              <a:rPr kumimoji="0" lang="en-US" altLang="ja-JP">
                <a:solidFill>
                  <a:schemeClr val="accent2"/>
                </a:solidFill>
              </a:rPr>
              <a:t>r stat</a:t>
            </a:r>
            <a:r>
              <a:rPr kumimoji="0" lang="en-US" altLang="ja-JP"/>
              <a:t>us” 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05A42306-66D8-E54C-9DB6-1A80B87A80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kumimoji="0" lang="ja-JP" altLang="en-US"/>
              <a:t>トラブルシューティング</a:t>
            </a:r>
            <a:endParaRPr kumimoji="0" lang="en-US" altLang="ja-JP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6E162B36-1A45-094D-AB1D-61E0AE58EE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2438400"/>
            <a:ext cx="8915400" cy="3657600"/>
          </a:xfrm>
        </p:spPr>
        <p:txBody>
          <a:bodyPr/>
          <a:lstStyle/>
          <a:p>
            <a:pPr eaLnBrk="1" hangingPunct="1">
              <a:buFont typeface="Monotype Sorts" charset="0"/>
              <a:buChar char="/"/>
              <a:defRPr/>
            </a:pPr>
            <a:r>
              <a:rPr kumimoji="0" lang="ja-JP" altLang="en-US"/>
              <a:t>解析方法を間違えたらしい</a:t>
            </a:r>
            <a:endParaRPr kumimoji="0" lang="en-US" altLang="ja-JP"/>
          </a:p>
          <a:p>
            <a:pPr lvl="1" eaLnBrk="1" hangingPunct="1">
              <a:buFont typeface="Monotype Sorts" charset="0"/>
              <a:buChar char="/"/>
              <a:defRPr/>
            </a:pPr>
            <a:r>
              <a:rPr kumimoji="0" lang="ja-JP" altLang="en-US">
                <a:solidFill>
                  <a:schemeClr val="accent1"/>
                </a:solidFill>
              </a:rPr>
              <a:t>「</a:t>
            </a:r>
            <a:r>
              <a:rPr kumimoji="0" lang="en-US" altLang="ja-JP">
                <a:solidFill>
                  <a:schemeClr val="accent1"/>
                </a:solidFill>
              </a:rPr>
              <a:t>display</a:t>
            </a:r>
            <a:r>
              <a:rPr kumimoji="0" lang="ja-JP" altLang="en-US">
                <a:solidFill>
                  <a:schemeClr val="accent1"/>
                </a:solidFill>
              </a:rPr>
              <a:t>を見て下さい」と言うだけの質問法は、</a:t>
            </a:r>
            <a:r>
              <a:rPr kumimoji="0" lang="en-US" altLang="ja-JP">
                <a:solidFill>
                  <a:schemeClr val="accent1"/>
                </a:solidFill>
              </a:rPr>
              <a:t>			</a:t>
            </a:r>
            <a:r>
              <a:rPr kumimoji="0" lang="ja-JP" altLang="en-US">
                <a:solidFill>
                  <a:schemeClr val="accent1"/>
                </a:solidFill>
              </a:rPr>
              <a:t>時間だけ消耗して得るものが殆どない</a:t>
            </a:r>
            <a:endParaRPr kumimoji="0" lang="en-US" altLang="ja-JP">
              <a:solidFill>
                <a:schemeClr val="accent1"/>
              </a:solidFill>
            </a:endParaRPr>
          </a:p>
          <a:p>
            <a:pPr lvl="1" eaLnBrk="1" hangingPunct="1">
              <a:buFont typeface="Monotype Sorts" charset="0"/>
              <a:buChar char="/"/>
              <a:defRPr/>
            </a:pPr>
            <a:r>
              <a:rPr kumimoji="0" lang="ja-JP" altLang="en-US"/>
              <a:t>何が起こったか</a:t>
            </a:r>
            <a:r>
              <a:rPr kumimoji="0" lang="en-US" altLang="ja-JP"/>
              <a:t> (visibility</a:t>
            </a:r>
            <a:r>
              <a:rPr kumimoji="0" lang="ja-JP" altLang="en-US"/>
              <a:t>上で、</a:t>
            </a:r>
            <a:r>
              <a:rPr kumimoji="0" lang="en-US" altLang="ja-JP"/>
              <a:t>task messages)</a:t>
            </a:r>
          </a:p>
          <a:p>
            <a:pPr lvl="1" eaLnBrk="1" hangingPunct="1">
              <a:buFont typeface="Monotype Sorts" charset="0"/>
              <a:buChar char="/"/>
              <a:defRPr/>
            </a:pPr>
            <a:r>
              <a:rPr kumimoji="0" lang="ja-JP" altLang="en-US"/>
              <a:t>どんな</a:t>
            </a:r>
            <a:r>
              <a:rPr kumimoji="0" lang="en-US" altLang="ja-JP"/>
              <a:t> adverbs </a:t>
            </a:r>
            <a:r>
              <a:rPr kumimoji="0" lang="ja-JP" altLang="en-US"/>
              <a:t>を入力したのか</a:t>
            </a:r>
            <a:endParaRPr kumimoji="0" lang="en-US" altLang="ja-JP"/>
          </a:p>
          <a:p>
            <a:pPr lvl="1" eaLnBrk="1" hangingPunct="1">
              <a:buFont typeface="Monotype Sorts" charset="0"/>
              <a:buChar char="/"/>
              <a:defRPr/>
            </a:pPr>
            <a:r>
              <a:rPr kumimoji="0" lang="ja-JP" altLang="en-US"/>
              <a:t>どこまでうまくいったのか</a:t>
            </a:r>
            <a:r>
              <a:rPr kumimoji="0" lang="en-US" altLang="ja-JP"/>
              <a:t>						</a:t>
            </a:r>
            <a:r>
              <a:rPr kumimoji="0" lang="ja-JP" altLang="en-US"/>
              <a:t>（何をやったら問題が発生したのか）</a:t>
            </a:r>
            <a:endParaRPr kumimoji="0" lang="en-US" altLang="ja-JP"/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90DED347-71F6-5949-BC27-6F0FD4FD0A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kumimoji="0" lang="ja-JP" altLang="en-US"/>
              <a:t>トラブルシューティング</a:t>
            </a:r>
            <a:endParaRPr kumimoji="0" lang="en-US" altLang="ja-JP"/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A65C281A-0A8E-3546-B467-9F184C4028D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2438400"/>
            <a:ext cx="8915400" cy="3657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Monotype Sorts" charset="0"/>
              <a:buChar char="/"/>
              <a:defRPr/>
            </a:pPr>
            <a:r>
              <a:rPr kumimoji="0" lang="ja-JP" altLang="en-US"/>
              <a:t>自分が何をやったのか、過去の履歴をたどりたい</a:t>
            </a:r>
            <a:endParaRPr kumimoji="0" lang="en-US" altLang="ja-JP"/>
          </a:p>
          <a:p>
            <a:pPr eaLnBrk="1" hangingPunct="1">
              <a:lnSpc>
                <a:spcPct val="90000"/>
              </a:lnSpc>
              <a:buFont typeface="Monotype Sorts" charset="0"/>
              <a:buChar char="/"/>
              <a:defRPr/>
            </a:pPr>
            <a:r>
              <a:rPr kumimoji="0" lang="en-US" altLang="ja-JP"/>
              <a:t>TGET (verb)</a:t>
            </a:r>
            <a:r>
              <a:rPr kumimoji="0" lang="ja-JP" altLang="en-US"/>
              <a:t>を利用</a:t>
            </a:r>
            <a:endParaRPr kumimoji="0" lang="en-US" altLang="ja-JP"/>
          </a:p>
          <a:p>
            <a:pPr lvl="1" eaLnBrk="1" hangingPunct="1">
              <a:lnSpc>
                <a:spcPct val="90000"/>
              </a:lnSpc>
              <a:buFont typeface="Monotype Sorts" charset="0"/>
              <a:buChar char="/"/>
              <a:defRPr/>
            </a:pPr>
            <a:r>
              <a:rPr kumimoji="0" lang="ja-JP" altLang="en-US"/>
              <a:t>実際に入力した</a:t>
            </a:r>
            <a:r>
              <a:rPr kumimoji="0" lang="en-US" altLang="ja-JP"/>
              <a:t>adverbs</a:t>
            </a:r>
            <a:r>
              <a:rPr kumimoji="0" lang="ja-JP" altLang="en-US"/>
              <a:t>のセットを確認したい</a:t>
            </a:r>
            <a:endParaRPr kumimoji="0" lang="en-US" altLang="ja-JP"/>
          </a:p>
          <a:p>
            <a:pPr lvl="1" eaLnBrk="1" hangingPunct="1">
              <a:lnSpc>
                <a:spcPct val="90000"/>
              </a:lnSpc>
              <a:buFont typeface="Monotype Sorts" charset="0"/>
              <a:buChar char="/"/>
              <a:defRPr/>
            </a:pPr>
            <a:r>
              <a:rPr kumimoji="0" lang="ja-JP" altLang="en-US"/>
              <a:t>以前実行した時と同じ</a:t>
            </a:r>
            <a:r>
              <a:rPr kumimoji="0" lang="en-US" altLang="ja-JP"/>
              <a:t>adverbs</a:t>
            </a:r>
            <a:r>
              <a:rPr kumimoji="0" lang="ja-JP" altLang="en-US"/>
              <a:t>を使って</a:t>
            </a:r>
            <a:r>
              <a:rPr kumimoji="0" lang="en-US" altLang="ja-JP"/>
              <a:t>			</a:t>
            </a:r>
            <a:r>
              <a:rPr kumimoji="0" lang="ja-JP" altLang="en-US"/>
              <a:t>同じ</a:t>
            </a:r>
            <a:r>
              <a:rPr kumimoji="0" lang="en-US" altLang="ja-JP"/>
              <a:t>task</a:t>
            </a:r>
            <a:r>
              <a:rPr kumimoji="0" lang="ja-JP" altLang="en-US"/>
              <a:t>を実行したい</a:t>
            </a:r>
            <a:endParaRPr kumimoji="0" lang="en-US" altLang="ja-JP"/>
          </a:p>
          <a:p>
            <a:pPr eaLnBrk="1" hangingPunct="1">
              <a:lnSpc>
                <a:spcPct val="90000"/>
              </a:lnSpc>
              <a:buFont typeface="Monotype Sorts" charset="0"/>
              <a:buChar char="/"/>
              <a:defRPr/>
            </a:pPr>
            <a:r>
              <a:rPr kumimoji="0" lang="en-US" altLang="ja-JP"/>
              <a:t>TPUT </a:t>
            </a:r>
            <a:r>
              <a:rPr kumimoji="0" lang="ja-JP" altLang="en-US"/>
              <a:t>を利用</a:t>
            </a:r>
            <a:endParaRPr kumimoji="0" lang="en-US" altLang="ja-JP"/>
          </a:p>
          <a:p>
            <a:pPr lvl="1" eaLnBrk="1" hangingPunct="1">
              <a:lnSpc>
                <a:spcPct val="90000"/>
              </a:lnSpc>
              <a:buFont typeface="Monotype Sorts" charset="0"/>
              <a:buChar char="/"/>
              <a:defRPr/>
            </a:pPr>
            <a:r>
              <a:rPr kumimoji="0" lang="ja-JP" altLang="en-US"/>
              <a:t>入力した</a:t>
            </a:r>
            <a:r>
              <a:rPr kumimoji="0" lang="en-US" altLang="ja-JP"/>
              <a:t>adverbs</a:t>
            </a:r>
            <a:r>
              <a:rPr kumimoji="0" lang="ja-JP" altLang="en-US"/>
              <a:t>のセットを保存する</a:t>
            </a:r>
            <a:endParaRPr kumimoji="0" lang="en-US" altLang="ja-JP"/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E1A60188-1AB7-A347-9E56-10670CFC29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371600"/>
            <a:ext cx="7772400" cy="1066800"/>
          </a:xfrm>
        </p:spPr>
        <p:txBody>
          <a:bodyPr/>
          <a:lstStyle/>
          <a:p>
            <a:pPr eaLnBrk="1" hangingPunct="1">
              <a:defRPr/>
            </a:pPr>
            <a:r>
              <a:rPr kumimoji="0" lang="ja-JP" altLang="en-US"/>
              <a:t>トラブルシューティング</a:t>
            </a:r>
            <a:endParaRPr kumimoji="0" lang="en-US" altLang="ja-JP"/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A972B65C-FAE1-1540-B777-1FE05E7BB79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2286000"/>
            <a:ext cx="9144000" cy="3657600"/>
          </a:xfrm>
        </p:spPr>
        <p:txBody>
          <a:bodyPr/>
          <a:lstStyle/>
          <a:p>
            <a:pPr eaLnBrk="1" hangingPunct="1">
              <a:defRPr/>
            </a:pPr>
            <a:r>
              <a:rPr kumimoji="0" lang="en-US" altLang="ja-JP" sz="2800"/>
              <a:t>AIPS</a:t>
            </a:r>
            <a:r>
              <a:rPr kumimoji="0" lang="ja-JP" altLang="en-US" sz="2800"/>
              <a:t>が正しく動作しない</a:t>
            </a:r>
            <a:r>
              <a:rPr kumimoji="0" lang="en-US" altLang="ja-JP" sz="2800"/>
              <a:t>:</a:t>
            </a:r>
          </a:p>
          <a:p>
            <a:pPr lvl="1" eaLnBrk="1" hangingPunct="1">
              <a:defRPr/>
            </a:pPr>
            <a:r>
              <a:rPr kumimoji="0" lang="en-US" altLang="ja-JP" sz="2400"/>
              <a:t> </a:t>
            </a:r>
            <a:r>
              <a:rPr kumimoji="0" lang="ja-JP" altLang="en-US" sz="2400"/>
              <a:t>「正しく</a:t>
            </a:r>
            <a:r>
              <a:rPr kumimoji="0" lang="en-US" altLang="ja-JP" sz="2400"/>
              <a:t>adverbs</a:t>
            </a:r>
            <a:r>
              <a:rPr kumimoji="0" lang="ja-JP" altLang="en-US" sz="2400"/>
              <a:t>を入力したのに</a:t>
            </a:r>
            <a:r>
              <a:rPr kumimoji="0" lang="en-US" altLang="ja-JP" sz="2400"/>
              <a:t>…..</a:t>
            </a:r>
            <a:r>
              <a:rPr kumimoji="0" lang="ja-JP" altLang="en-US" sz="2400"/>
              <a:t>」</a:t>
            </a:r>
            <a:endParaRPr kumimoji="0" lang="en-US" altLang="ja-JP" sz="2400"/>
          </a:p>
          <a:p>
            <a:pPr lvl="1" eaLnBrk="1" hangingPunct="1">
              <a:defRPr/>
            </a:pPr>
            <a:r>
              <a:rPr kumimoji="0" lang="ja-JP" altLang="en-US" sz="2400"/>
              <a:t>自分に見覚えのない</a:t>
            </a:r>
            <a:r>
              <a:rPr kumimoji="0" lang="en-US" altLang="ja-JP" sz="2400"/>
              <a:t>adverbs</a:t>
            </a:r>
            <a:r>
              <a:rPr kumimoji="0" lang="ja-JP" altLang="en-US" sz="2400"/>
              <a:t>の値がおかしい</a:t>
            </a:r>
            <a:r>
              <a:rPr kumimoji="0" lang="en-US" altLang="ja-JP" sz="2400"/>
              <a:t>				</a:t>
            </a:r>
            <a:r>
              <a:rPr kumimoji="0" lang="ja-JP" altLang="en-US" sz="2400"/>
              <a:t>（いつの間にか変わっている！）</a:t>
            </a:r>
            <a:endParaRPr kumimoji="0" lang="en-US" altLang="ja-JP" sz="2400"/>
          </a:p>
          <a:p>
            <a:pPr lvl="1" eaLnBrk="1" hangingPunct="1">
              <a:defRPr/>
            </a:pPr>
            <a:r>
              <a:rPr kumimoji="0" lang="en-US" altLang="ja-JP" sz="2400"/>
              <a:t>RESTORE 0  </a:t>
            </a:r>
            <a:r>
              <a:rPr kumimoji="0" lang="ja-JP" altLang="en-US" sz="2400"/>
              <a:t>（全</a:t>
            </a:r>
            <a:r>
              <a:rPr kumimoji="0" lang="en-US" altLang="ja-JP" sz="2400"/>
              <a:t>adverbs</a:t>
            </a:r>
            <a:r>
              <a:rPr kumimoji="0" lang="ja-JP" altLang="en-US" sz="2400"/>
              <a:t>を</a:t>
            </a:r>
            <a:r>
              <a:rPr kumimoji="0" lang="en-US" altLang="ja-JP" sz="2400"/>
              <a:t>default values</a:t>
            </a:r>
            <a:r>
              <a:rPr kumimoji="0" lang="ja-JP" altLang="en-US" sz="2400"/>
              <a:t>にリセットする）</a:t>
            </a:r>
            <a:endParaRPr kumimoji="0" lang="en-US" altLang="ja-JP" sz="2400"/>
          </a:p>
          <a:p>
            <a:pPr lvl="1" eaLnBrk="1" hangingPunct="1">
              <a:defRPr/>
            </a:pPr>
            <a:r>
              <a:rPr kumimoji="0" lang="en-US" altLang="ja-JP" sz="2400"/>
              <a:t>Task </a:t>
            </a:r>
            <a:r>
              <a:rPr kumimoji="0" lang="ja-JP" altLang="en-US" sz="2400"/>
              <a:t>の再呼び出し、</a:t>
            </a:r>
            <a:r>
              <a:rPr kumimoji="0" lang="en-US" altLang="ja-JP" sz="2400"/>
              <a:t>adverbs</a:t>
            </a:r>
            <a:r>
              <a:rPr kumimoji="0" lang="ja-JP" altLang="en-US" sz="2400"/>
              <a:t>の再入力</a:t>
            </a:r>
            <a:endParaRPr kumimoji="0" lang="en-US" altLang="ja-JP" sz="2400"/>
          </a:p>
          <a:p>
            <a:pPr lvl="1" eaLnBrk="1" hangingPunct="1">
              <a:defRPr/>
            </a:pPr>
            <a:r>
              <a:rPr kumimoji="0" lang="en-US" altLang="ja-JP" sz="2400"/>
              <a:t>Tget [task name]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>
            <a:extLst>
              <a:ext uri="{FF2B5EF4-FFF2-40B4-BE49-F238E27FC236}">
                <a16:creationId xmlns:a16="http://schemas.microsoft.com/office/drawing/2014/main" id="{5238B104-6793-884C-9B04-1915F8107F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371600"/>
            <a:ext cx="7772400" cy="1066800"/>
          </a:xfrm>
        </p:spPr>
        <p:txBody>
          <a:bodyPr/>
          <a:lstStyle/>
          <a:p>
            <a:pPr eaLnBrk="1" hangingPunct="1">
              <a:defRPr/>
            </a:pPr>
            <a:r>
              <a:rPr kumimoji="0" lang="ja-JP" altLang="en-US"/>
              <a:t>トラブルシューティング</a:t>
            </a:r>
            <a:endParaRPr kumimoji="0" lang="en-US" altLang="ja-JP"/>
          </a:p>
        </p:txBody>
      </p:sp>
      <p:sp>
        <p:nvSpPr>
          <p:cNvPr id="122883" name="Rectangle 3">
            <a:extLst>
              <a:ext uri="{FF2B5EF4-FFF2-40B4-BE49-F238E27FC236}">
                <a16:creationId xmlns:a16="http://schemas.microsoft.com/office/drawing/2014/main" id="{999F2EA6-B212-4C45-A005-358A949C55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2286000"/>
            <a:ext cx="9144000" cy="3657600"/>
          </a:xfrm>
        </p:spPr>
        <p:txBody>
          <a:bodyPr/>
          <a:lstStyle/>
          <a:p>
            <a:pPr eaLnBrk="1" hangingPunct="1">
              <a:defRPr/>
            </a:pPr>
            <a:r>
              <a:rPr kumimoji="0" lang="ja-JP" altLang="en-US" sz="2400"/>
              <a:t>以前正しく</a:t>
            </a:r>
            <a:r>
              <a:rPr kumimoji="0" lang="en-US" altLang="ja-JP" sz="2400"/>
              <a:t>AIPS</a:t>
            </a:r>
            <a:r>
              <a:rPr kumimoji="0" lang="ja-JP" altLang="en-US" sz="2400"/>
              <a:t>画面が飛んで来たのに、今回はそうならない！</a:t>
            </a:r>
            <a:endParaRPr kumimoji="0" lang="en-US" altLang="ja-JP" sz="2400"/>
          </a:p>
          <a:p>
            <a:pPr lvl="1" eaLnBrk="1" hangingPunct="1">
              <a:defRPr/>
            </a:pPr>
            <a:r>
              <a:rPr kumimoji="0" lang="en-US" altLang="ja-JP" sz="2400"/>
              <a:t> </a:t>
            </a:r>
            <a:r>
              <a:rPr kumimoji="0" lang="ja-JP" altLang="en-US" sz="2400"/>
              <a:t>他の人が</a:t>
            </a:r>
            <a:r>
              <a:rPr kumimoji="0" lang="en-US" altLang="ja-JP" sz="2400"/>
              <a:t>local host</a:t>
            </a:r>
            <a:r>
              <a:rPr kumimoji="0" lang="ja-JP" altLang="en-US" sz="2400"/>
              <a:t>にて既に使っていることを確認。</a:t>
            </a:r>
            <a:endParaRPr kumimoji="0" lang="en-US" altLang="ja-JP" sz="2400"/>
          </a:p>
          <a:p>
            <a:pPr lvl="1" eaLnBrk="1" hangingPunct="1">
              <a:buFont typeface="Monotype Sorts" pitchFamily="2" charset="2"/>
              <a:buNone/>
              <a:defRPr/>
            </a:pPr>
            <a:r>
              <a:rPr kumimoji="0" lang="en-US" altLang="ja-JP" sz="2400"/>
              <a:t>[XASn, TVSRVn, TKSEVn] is already running on host </a:t>
            </a:r>
          </a:p>
          <a:p>
            <a:pPr lvl="1" eaLnBrk="1" hangingPunct="1">
              <a:buFont typeface="Monotype Sorts" pitchFamily="2" charset="2"/>
              <a:buNone/>
              <a:defRPr/>
            </a:pPr>
            <a:r>
              <a:rPr kumimoji="0" lang="en-US" altLang="ja-JP" sz="2400"/>
              <a:t>[hostname], display localhost:</a:t>
            </a:r>
            <a:r>
              <a:rPr kumimoji="0" lang="en-US" altLang="ja-JP" sz="2400">
                <a:solidFill>
                  <a:srgbClr val="81FFFF"/>
                </a:solidFill>
              </a:rPr>
              <a:t>11</a:t>
            </a:r>
            <a:r>
              <a:rPr kumimoji="0" lang="en-US" altLang="ja-JP" sz="2400"/>
              <a:t>.0, user [other user name]</a:t>
            </a:r>
          </a:p>
          <a:p>
            <a:pPr lvl="1" eaLnBrk="1" hangingPunct="1">
              <a:defRPr/>
            </a:pPr>
            <a:r>
              <a:rPr kumimoji="0" lang="ja-JP" altLang="en-US" sz="2400"/>
              <a:t>先に</a:t>
            </a:r>
            <a:r>
              <a:rPr kumimoji="0" lang="en-US" altLang="ja-JP" sz="2400"/>
              <a:t>AIPS</a:t>
            </a:r>
            <a:r>
              <a:rPr kumimoji="0" lang="ja-JP" altLang="en-US" sz="2400"/>
              <a:t>画面を飛ばしておく</a:t>
            </a:r>
            <a:endParaRPr kumimoji="0" lang="en-US" altLang="ja-JP" sz="2400"/>
          </a:p>
          <a:p>
            <a:pPr lvl="1" eaLnBrk="1" hangingPunct="1">
              <a:buFont typeface="Monotype Sorts" pitchFamily="2" charset="2"/>
              <a:buNone/>
              <a:defRPr/>
            </a:pPr>
            <a:r>
              <a:rPr kumimoji="0" lang="en-US" altLang="ja-JP" sz="2400"/>
              <a:t>/usr/local/aips/START_TVSERVERS [your IP address]:0.0</a:t>
            </a:r>
          </a:p>
          <a:p>
            <a:pPr lvl="1" eaLnBrk="1" hangingPunct="1">
              <a:defRPr/>
            </a:pPr>
            <a:r>
              <a:rPr kumimoji="0" lang="en-US" altLang="ja-JP" sz="2400"/>
              <a:t>aips tv=</a:t>
            </a:r>
            <a:r>
              <a:rPr kumimoji="0" lang="en-US" altLang="ja-JP" sz="2400">
                <a:solidFill>
                  <a:srgbClr val="81FFFF"/>
                </a:solidFill>
              </a:rPr>
              <a:t>11</a:t>
            </a:r>
            <a:r>
              <a:rPr kumimoji="0" lang="en-US" altLang="ja-JP" sz="2400"/>
              <a:t>.0 </a:t>
            </a:r>
          </a:p>
          <a:p>
            <a:pPr lvl="1" eaLnBrk="1" hangingPunct="1">
              <a:buFont typeface="Monotype Sorts" pitchFamily="2" charset="2"/>
              <a:buNone/>
              <a:defRPr/>
            </a:pPr>
            <a:endParaRPr kumimoji="0" lang="en-US" altLang="ja-JP" sz="2400"/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88793D-9AA2-6743-81C0-D0507B9FC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371600"/>
            <a:ext cx="7772400" cy="688975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ja-JP" sz="3200" dirty="0"/>
              <a:t>VERA dual-beam astrometry</a:t>
            </a:r>
            <a:endParaRPr lang="ja-JP" altLang="en-US" sz="320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E29FBE9-2EB5-FF4D-8E40-F1028E6212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13" y="2133600"/>
            <a:ext cx="8351837" cy="3962400"/>
          </a:xfrm>
        </p:spPr>
        <p:txBody>
          <a:bodyPr/>
          <a:lstStyle/>
          <a:p>
            <a:pPr eaLnBrk="1" hangingPunct="1">
              <a:defRPr/>
            </a:pPr>
            <a:r>
              <a:rPr lang="ja-JP" altLang="en-US" sz="2400"/>
              <a:t>より厳密な遅延追尾</a:t>
            </a:r>
            <a:endParaRPr lang="en-US" altLang="ja-JP" sz="2400" dirty="0"/>
          </a:p>
          <a:p>
            <a:pPr lvl="1" eaLnBrk="1" hangingPunct="1">
              <a:defRPr/>
            </a:pPr>
            <a:r>
              <a:rPr lang="ja-JP" altLang="en-US" sz="2000"/>
              <a:t>差分補正解</a:t>
            </a:r>
            <a:r>
              <a:rPr lang="en-US" altLang="ja-JP" sz="2000" dirty="0"/>
              <a:t>=</a:t>
            </a:r>
            <a:r>
              <a:rPr lang="ja-JP" altLang="en-US" sz="2000"/>
              <a:t>より厳密な追尾遅延ー相関処理時の採用遅延</a:t>
            </a:r>
            <a:endParaRPr lang="en-US" altLang="ja-JP" sz="2000" dirty="0"/>
          </a:p>
          <a:p>
            <a:pPr lvl="1" eaLnBrk="1" hangingPunct="1">
              <a:defRPr/>
            </a:pPr>
            <a:r>
              <a:rPr lang="ja-JP" altLang="en-US" sz="2000"/>
              <a:t>より正確な天体座標</a:t>
            </a:r>
            <a:r>
              <a:rPr lang="en-US" altLang="ja-JP" sz="2000" dirty="0"/>
              <a:t>(=</a:t>
            </a:r>
            <a:r>
              <a:rPr lang="ja-JP" altLang="en-US" sz="2000"/>
              <a:t>遅延追尾中心、</a:t>
            </a:r>
            <a:r>
              <a:rPr lang="en-US" altLang="ja-JP" sz="2000" dirty="0" err="1"/>
              <a:t>σ</a:t>
            </a:r>
            <a:r>
              <a:rPr lang="en-US" altLang="ja-JP" sz="2000" dirty="0"/>
              <a:t>&lt;100 mas)</a:t>
            </a:r>
          </a:p>
          <a:p>
            <a:pPr eaLnBrk="1" hangingPunct="1">
              <a:defRPr/>
            </a:pPr>
            <a:r>
              <a:rPr lang="ja-JP" altLang="en-US" sz="2400"/>
              <a:t>２ビーム間の相対器械遅延残差</a:t>
            </a:r>
            <a:endParaRPr lang="en-US" altLang="ja-JP" sz="2400" dirty="0"/>
          </a:p>
          <a:p>
            <a:pPr eaLnBrk="1" hangingPunct="1">
              <a:defRPr/>
            </a:pPr>
            <a:r>
              <a:rPr lang="ja-JP" altLang="en-US" sz="2400"/>
              <a:t>２ビーム間の位相準拠／位相補償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612960A-52F2-634B-A360-70F5E54AB2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288" y="1371600"/>
            <a:ext cx="8280400" cy="1143000"/>
          </a:xfrm>
        </p:spPr>
        <p:txBody>
          <a:bodyPr/>
          <a:lstStyle/>
          <a:p>
            <a:pPr>
              <a:defRPr/>
            </a:pPr>
            <a:r>
              <a:rPr lang="en-US" altLang="ja-JP" sz="3200" dirty="0"/>
              <a:t>Calibration data for VERA astrometry</a:t>
            </a:r>
            <a:endParaRPr lang="ja-JP" altLang="en-US" sz="320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236A7F9-0BE0-C346-B5B6-C18853B216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288" y="2473325"/>
            <a:ext cx="8497887" cy="3505200"/>
          </a:xfrm>
        </p:spPr>
        <p:txBody>
          <a:bodyPr/>
          <a:lstStyle/>
          <a:p>
            <a:pPr>
              <a:defRPr/>
            </a:pPr>
            <a:r>
              <a:rPr lang="en-US" altLang="ja-JP" sz="2400" dirty="0"/>
              <a:t>Import finer (re-)delay delay-tracking solutions</a:t>
            </a:r>
          </a:p>
          <a:p>
            <a:pPr>
              <a:defRPr/>
            </a:pPr>
            <a:r>
              <a:rPr lang="en-US" altLang="ja-JP" sz="2400" dirty="0"/>
              <a:t>Import dual-beam instrumental delay calibration solutions</a:t>
            </a:r>
          </a:p>
          <a:p>
            <a:pPr>
              <a:defRPr/>
            </a:pPr>
            <a:endParaRPr lang="ja-JP" altLang="en-US" sz="24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>
            <a:extLst>
              <a:ext uri="{FF2B5EF4-FFF2-40B4-BE49-F238E27FC236}">
                <a16:creationId xmlns:a16="http://schemas.microsoft.com/office/drawing/2014/main" id="{29598789-EF55-0C46-A28A-6A5E4A066E4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371600"/>
            <a:ext cx="7772400" cy="762000"/>
          </a:xfrm>
        </p:spPr>
        <p:txBody>
          <a:bodyPr/>
          <a:lstStyle/>
          <a:p>
            <a:pPr eaLnBrk="1" hangingPunct="1">
              <a:defRPr/>
            </a:pPr>
            <a:r>
              <a:rPr kumimoji="0" lang="ja-JP" altLang="en-US" sz="3200"/>
              <a:t>まずは準備が必要：</a:t>
            </a:r>
            <a:r>
              <a:rPr kumimoji="0" lang="en-US" altLang="ja-JP" sz="3200" dirty="0"/>
              <a:t> </a:t>
            </a:r>
            <a:r>
              <a:rPr kumimoji="0" lang="ja-JP" altLang="en-US" sz="3200"/>
              <a:t>データ・情報収集</a:t>
            </a:r>
            <a:endParaRPr kumimoji="0" lang="en-US" altLang="ja-JP" sz="3200" dirty="0"/>
          </a:p>
        </p:txBody>
      </p:sp>
      <p:sp>
        <p:nvSpPr>
          <p:cNvPr id="132099" name="Rectangle 3">
            <a:extLst>
              <a:ext uri="{FF2B5EF4-FFF2-40B4-BE49-F238E27FC236}">
                <a16:creationId xmlns:a16="http://schemas.microsoft.com/office/drawing/2014/main" id="{52E195E6-529D-3744-A679-F7C9CC2856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95288" y="2133600"/>
            <a:ext cx="8640762" cy="38163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kumimoji="0" lang="ja-JP" altLang="en-US" sz="2400"/>
              <a:t>情報収集：　その観測は、</a:t>
            </a:r>
            <a:endParaRPr kumimoji="0" lang="en-US" altLang="ja-JP" sz="2400" dirty="0"/>
          </a:p>
          <a:p>
            <a:pPr lvl="1" eaLnBrk="1" hangingPunct="1">
              <a:lnSpc>
                <a:spcPct val="90000"/>
              </a:lnSpc>
              <a:defRPr/>
            </a:pPr>
            <a:r>
              <a:rPr kumimoji="0" lang="ja-JP" altLang="en-US" sz="2000"/>
              <a:t>どういう目的で行われたのか</a:t>
            </a:r>
            <a:r>
              <a:rPr kumimoji="0" lang="en-US" altLang="ja-JP" sz="2000" dirty="0"/>
              <a:t> </a:t>
            </a:r>
            <a:r>
              <a:rPr kumimoji="0" lang="en-US" altLang="ja-JP" sz="2000" dirty="0">
                <a:solidFill>
                  <a:schemeClr val="accent2"/>
                </a:solidFill>
              </a:rPr>
              <a:t>&gt;&gt;&gt; </a:t>
            </a:r>
            <a:r>
              <a:rPr kumimoji="0" lang="ja-JP" altLang="en-US" sz="2000">
                <a:solidFill>
                  <a:schemeClr val="accent2"/>
                </a:solidFill>
              </a:rPr>
              <a:t>データ解析のゴール</a:t>
            </a:r>
            <a:endParaRPr kumimoji="0" lang="en-US" altLang="ja-JP" sz="2000" dirty="0">
              <a:solidFill>
                <a:schemeClr val="accent2"/>
              </a:solidFill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kumimoji="0" lang="ja-JP" altLang="en-US" sz="2000"/>
              <a:t>どういう方法で行われたのか</a:t>
            </a:r>
            <a:r>
              <a:rPr kumimoji="0" lang="en-US" altLang="ja-JP" sz="2000" dirty="0"/>
              <a:t> </a:t>
            </a:r>
            <a:r>
              <a:rPr kumimoji="0" lang="en-US" altLang="ja-JP" sz="2000" dirty="0">
                <a:solidFill>
                  <a:schemeClr val="accent2"/>
                </a:solidFill>
              </a:rPr>
              <a:t>&gt;&gt;&gt; </a:t>
            </a:r>
            <a:r>
              <a:rPr kumimoji="0" lang="ja-JP" altLang="en-US" sz="2000">
                <a:solidFill>
                  <a:schemeClr val="accent2"/>
                </a:solidFill>
              </a:rPr>
              <a:t>データ較正の筋道</a:t>
            </a:r>
            <a:endParaRPr kumimoji="0" lang="en-US" altLang="ja-JP" sz="2000" dirty="0">
              <a:solidFill>
                <a:schemeClr val="accent2"/>
              </a:solidFill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kumimoji="0" lang="ja-JP" altLang="en-US" sz="2000"/>
              <a:t>実際はどうだったのか</a:t>
            </a:r>
            <a:r>
              <a:rPr kumimoji="0" lang="en-US" altLang="ja-JP" sz="2000" dirty="0"/>
              <a:t> </a:t>
            </a:r>
            <a:r>
              <a:rPr kumimoji="0" lang="en-US" altLang="ja-JP" sz="2000" dirty="0">
                <a:solidFill>
                  <a:schemeClr val="accent2"/>
                </a:solidFill>
              </a:rPr>
              <a:t>&gt;&gt;&gt; </a:t>
            </a:r>
            <a:r>
              <a:rPr kumimoji="0" lang="ja-JP" altLang="en-US" sz="2000">
                <a:solidFill>
                  <a:schemeClr val="accent2"/>
                </a:solidFill>
              </a:rPr>
              <a:t>考慮すべき特殊事情</a:t>
            </a:r>
            <a:endParaRPr kumimoji="0" lang="en-US" altLang="ja-JP" sz="2000" dirty="0">
              <a:solidFill>
                <a:schemeClr val="accent2"/>
              </a:solidFill>
            </a:endParaRPr>
          </a:p>
          <a:p>
            <a:pPr lvl="1" eaLnBrk="1" hangingPunct="1">
              <a:lnSpc>
                <a:spcPct val="90000"/>
              </a:lnSpc>
              <a:defRPr/>
            </a:pPr>
            <a:endParaRPr kumimoji="0" lang="en-US" altLang="ja-JP" sz="2000" dirty="0"/>
          </a:p>
          <a:p>
            <a:pPr eaLnBrk="1" hangingPunct="1">
              <a:lnSpc>
                <a:spcPct val="90000"/>
              </a:lnSpc>
              <a:defRPr/>
            </a:pPr>
            <a:r>
              <a:rPr kumimoji="0" lang="ja-JP" altLang="en-US" sz="2400"/>
              <a:t>必要なもの（すべて</a:t>
            </a:r>
            <a:r>
              <a:rPr kumimoji="0" lang="en-US" altLang="ja-JP" sz="2400" dirty="0"/>
              <a:t>NAOJ</a:t>
            </a:r>
            <a:r>
              <a:rPr kumimoji="0" lang="ja-JP" altLang="en-US" sz="2400"/>
              <a:t>三鷹）</a:t>
            </a:r>
            <a:r>
              <a:rPr kumimoji="0" lang="en-US" altLang="ja-JP" sz="2400" dirty="0"/>
              <a:t> </a:t>
            </a:r>
            <a:r>
              <a:rPr kumimoji="0" lang="en-US" altLang="ja-JP" sz="2400" dirty="0">
                <a:solidFill>
                  <a:srgbClr val="FFFF00"/>
                </a:solidFill>
                <a:sym typeface="Wingdings" pitchFamily="2" charset="2"/>
              </a:rPr>
              <a:t></a:t>
            </a:r>
            <a:r>
              <a:rPr kumimoji="0" lang="ja-JP" altLang="en-US" sz="2400">
                <a:solidFill>
                  <a:srgbClr val="FFFF00"/>
                </a:solidFill>
                <a:sym typeface="Wingdings" pitchFamily="2" charset="2"/>
              </a:rPr>
              <a:t>ダウンロードで取得</a:t>
            </a:r>
            <a:endParaRPr kumimoji="0" lang="en-US" altLang="ja-JP" sz="2400" dirty="0">
              <a:solidFill>
                <a:srgbClr val="FFFF00"/>
              </a:solidFill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kumimoji="0" lang="en-US" altLang="ja-JP" sz="2000" dirty="0">
                <a:solidFill>
                  <a:srgbClr val="81FFFF"/>
                </a:solidFill>
              </a:rPr>
              <a:t>FITS</a:t>
            </a:r>
            <a:r>
              <a:rPr kumimoji="0" lang="en-US" altLang="ja-JP" sz="2000" dirty="0"/>
              <a:t> (Flexible Image Format System)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kumimoji="0" lang="en-US" altLang="ja-JP" sz="1600" dirty="0"/>
              <a:t>VERA </a:t>
            </a:r>
            <a:r>
              <a:rPr kumimoji="0" lang="en-US" altLang="ja-JP" sz="1600" dirty="0">
                <a:sym typeface="Wingdings" pitchFamily="2" charset="2"/>
              </a:rPr>
              <a:t></a:t>
            </a:r>
            <a:r>
              <a:rPr kumimoji="0" lang="en-US" altLang="ja-JP" sz="1600" dirty="0"/>
              <a:t> FITS-IDI</a:t>
            </a:r>
            <a:r>
              <a:rPr kumimoji="0" lang="en-US" altLang="ja-JP" sz="1400" dirty="0"/>
              <a:t>(Interferometry Data Interchange) </a:t>
            </a:r>
            <a:r>
              <a:rPr kumimoji="0" lang="en-US" altLang="ja-JP" sz="1600" dirty="0"/>
              <a:t>(</a:t>
            </a:r>
            <a:r>
              <a:rPr kumimoji="0" lang="ja-JP" altLang="en-US" sz="1600"/>
              <a:t>数</a:t>
            </a:r>
            <a:r>
              <a:rPr kumimoji="0" lang="en-US" altLang="ja-JP" sz="1600" dirty="0"/>
              <a:t>GB, visibility, [</a:t>
            </a:r>
            <a:r>
              <a:rPr kumimoji="0" lang="en-US" altLang="ja-JP" sz="1600" dirty="0" err="1"/>
              <a:t>u,v,w</a:t>
            </a:r>
            <a:r>
              <a:rPr kumimoji="0" lang="en-US" altLang="ja-JP" sz="1600" dirty="0"/>
              <a:t>])</a:t>
            </a:r>
          </a:p>
          <a:p>
            <a:pPr marL="914400" lvl="2" indent="0" algn="ctr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000" b="1" dirty="0">
                <a:solidFill>
                  <a:srgbClr val="FFFF00"/>
                </a:solidFill>
              </a:rPr>
              <a:t>Visibility </a:t>
            </a:r>
            <a:r>
              <a:rPr kumimoji="0" lang="ja-JP" altLang="en-US" sz="2000" b="1">
                <a:solidFill>
                  <a:srgbClr val="FFFF00"/>
                </a:solidFill>
              </a:rPr>
              <a:t>は複素数データ！</a:t>
            </a:r>
            <a:endParaRPr kumimoji="0" lang="en-US" altLang="ja-JP" sz="2000" b="1" dirty="0">
              <a:solidFill>
                <a:srgbClr val="FFFF00"/>
              </a:solidFill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kumimoji="0" lang="ja-JP" altLang="en-US" sz="2000"/>
              <a:t>データ較正情報ファイル：</a:t>
            </a:r>
            <a:endParaRPr kumimoji="0" lang="en-US" altLang="ja-JP" sz="2000" dirty="0"/>
          </a:p>
          <a:p>
            <a:pPr lvl="1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ja-JP" altLang="en-US" sz="2000">
                <a:solidFill>
                  <a:srgbClr val="81FFFF"/>
                </a:solidFill>
              </a:rPr>
              <a:t>振幅</a:t>
            </a:r>
            <a:r>
              <a:rPr kumimoji="0" lang="ja-JP" altLang="en-US" sz="2000"/>
              <a:t>（</a:t>
            </a:r>
            <a:r>
              <a:rPr kumimoji="0" lang="en-US" altLang="ja-JP" sz="2000" i="1" dirty="0" err="1"/>
              <a:t>T</a:t>
            </a:r>
            <a:r>
              <a:rPr kumimoji="0" lang="en-US" altLang="ja-JP" sz="2000" baseline="-25000" dirty="0" err="1"/>
              <a:t>sys</a:t>
            </a:r>
            <a:r>
              <a:rPr kumimoji="0" lang="ja-JP" altLang="en-US" sz="2000"/>
              <a:t>、</a:t>
            </a:r>
            <a:r>
              <a:rPr kumimoji="0" lang="en-US" altLang="ja-JP" sz="2000" dirty="0"/>
              <a:t>antenna gains)</a:t>
            </a:r>
            <a:r>
              <a:rPr kumimoji="0" lang="ja-JP" altLang="en-US" sz="2000"/>
              <a:t>・</a:t>
            </a:r>
            <a:r>
              <a:rPr kumimoji="0" lang="ja-JP" altLang="en-US" sz="2000">
                <a:solidFill>
                  <a:srgbClr val="81FFFF"/>
                </a:solidFill>
              </a:rPr>
              <a:t>位相</a:t>
            </a:r>
            <a:r>
              <a:rPr kumimoji="0" lang="en-US" altLang="ja-JP" sz="2000" dirty="0"/>
              <a:t>(2-beam, </a:t>
            </a:r>
            <a:r>
              <a:rPr kumimoji="0" lang="ja-JP" altLang="en-US" sz="2000"/>
              <a:t>遅延再追尾解）情報</a:t>
            </a:r>
            <a:endParaRPr kumimoji="0" lang="en-US" altLang="ja-JP" sz="2000" dirty="0"/>
          </a:p>
          <a:p>
            <a:pPr lvl="1" eaLnBrk="1" hangingPunct="1">
              <a:lnSpc>
                <a:spcPct val="90000"/>
              </a:lnSpc>
              <a:defRPr/>
            </a:pPr>
            <a:r>
              <a:rPr kumimoji="0" lang="ja-JP" altLang="en-US" sz="2000">
                <a:solidFill>
                  <a:srgbClr val="81FFFF"/>
                </a:solidFill>
              </a:rPr>
              <a:t>観測情報</a:t>
            </a:r>
            <a:r>
              <a:rPr kumimoji="0" lang="ja-JP" altLang="en-US" sz="2000"/>
              <a:t>（コード名・天候・参加局・</a:t>
            </a:r>
            <a:r>
              <a:rPr kumimoji="0" lang="en-US" altLang="ja-JP" sz="2000" dirty="0"/>
              <a:t>time table, sources. </a:t>
            </a:r>
            <a:r>
              <a:rPr kumimoji="0" lang="ja-JP" altLang="en-US" sz="2000"/>
              <a:t>実施状況）</a:t>
            </a:r>
            <a:endParaRPr kumimoji="0" lang="en-US" altLang="ja-JP" sz="2000" dirty="0"/>
          </a:p>
          <a:p>
            <a:pPr marL="457200" lvl="1" indent="0" eaLnBrk="1" hangingPunct="1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kumimoji="0" lang="en-US" altLang="ja-JP" sz="2000" dirty="0" err="1"/>
              <a:t>AOCReport</a:t>
            </a:r>
            <a:r>
              <a:rPr kumimoji="0" lang="en-US" altLang="ja-JP" sz="2000" dirty="0"/>
              <a:t> (</a:t>
            </a:r>
            <a:r>
              <a:rPr kumimoji="0" lang="ja-JP" altLang="en-US" sz="2000"/>
              <a:t>メール、サイボウズ</a:t>
            </a:r>
            <a:r>
              <a:rPr kumimoji="0" lang="en-US" altLang="ja-JP" sz="2000" dirty="0"/>
              <a:t>)</a:t>
            </a:r>
            <a:r>
              <a:rPr kumimoji="0" lang="ja-JP" altLang="en-US" sz="2000"/>
              <a:t>等に保存</a:t>
            </a:r>
            <a:endParaRPr kumimoji="0" lang="en-US" altLang="ja-JP" sz="2000" dirty="0"/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3FF5840-D58D-0F44-8D60-3696F90625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825" y="1268413"/>
            <a:ext cx="8642350" cy="9779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ja-JP" sz="3600" dirty="0" err="1"/>
              <a:t>ParselTongue</a:t>
            </a:r>
            <a:r>
              <a:rPr lang="en-US" altLang="ja-JP" sz="3600" dirty="0"/>
              <a:t> pipeline processing</a:t>
            </a:r>
            <a:endParaRPr lang="ja-JP" altLang="en-US" sz="3600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942361B-0D27-7442-AC15-10E204B1AA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825" y="2276475"/>
            <a:ext cx="8893175" cy="4032250"/>
          </a:xfrm>
        </p:spPr>
        <p:txBody>
          <a:bodyPr/>
          <a:lstStyle/>
          <a:p>
            <a:pPr eaLnBrk="1" hangingPunct="1">
              <a:buFont typeface="Monotype Sorts" charset="0"/>
              <a:buChar char="/"/>
              <a:defRPr/>
            </a:pPr>
            <a:r>
              <a:rPr lang="en-US" altLang="ja-JP" sz="2800" dirty="0"/>
              <a:t>Controlling AIPS as a wrapper</a:t>
            </a:r>
          </a:p>
          <a:p>
            <a:pPr lvl="1" eaLnBrk="1" hangingPunct="1">
              <a:buFont typeface="Monotype Sorts" charset="0"/>
              <a:buChar char="/"/>
              <a:defRPr/>
            </a:pPr>
            <a:r>
              <a:rPr lang="en-US" altLang="ja-JP" sz="2400" dirty="0"/>
              <a:t>Calling AIPS tasks/verbs from outside of AIPS</a:t>
            </a:r>
          </a:p>
          <a:p>
            <a:pPr lvl="1" eaLnBrk="1" hangingPunct="1">
              <a:buFont typeface="Monotype Sorts" charset="0"/>
              <a:buChar char="/"/>
              <a:defRPr/>
            </a:pPr>
            <a:r>
              <a:rPr lang="en-US" altLang="ja-JP" sz="2400" dirty="0"/>
              <a:t>Setting AIPS adverbs</a:t>
            </a:r>
          </a:p>
          <a:p>
            <a:pPr lvl="1" eaLnBrk="1" hangingPunct="1">
              <a:buFont typeface="Monotype Sorts" charset="0"/>
              <a:buChar char="/"/>
              <a:defRPr/>
            </a:pPr>
            <a:r>
              <a:rPr lang="en-US" altLang="ja-JP" sz="2400" dirty="0"/>
              <a:t>Specifying AIPS catalogue files</a:t>
            </a:r>
          </a:p>
          <a:p>
            <a:pPr eaLnBrk="1" hangingPunct="1">
              <a:buFont typeface="Monotype Sorts" charset="0"/>
              <a:buChar char="/"/>
              <a:defRPr/>
            </a:pPr>
            <a:r>
              <a:rPr lang="en-US" altLang="ja-JP" sz="2800" dirty="0"/>
              <a:t>Dealing with extra process outside of AIPS</a:t>
            </a:r>
          </a:p>
          <a:p>
            <a:pPr lvl="1" eaLnBrk="1" hangingPunct="1">
              <a:buFont typeface="Monotype Sorts" charset="0"/>
              <a:buChar char="/"/>
              <a:defRPr/>
            </a:pPr>
            <a:r>
              <a:rPr lang="en-US" altLang="ja-JP" sz="2400" dirty="0"/>
              <a:t>Dealing with AIPS outputs to be imported to AIPS</a:t>
            </a:r>
          </a:p>
          <a:p>
            <a:pPr eaLnBrk="1" hangingPunct="1">
              <a:buFont typeface="Monotype Sorts" charset="0"/>
              <a:buChar char="/"/>
              <a:defRPr/>
            </a:pPr>
            <a:r>
              <a:rPr lang="en-US" altLang="ja-JP" sz="2800" dirty="0"/>
              <a:t>Automatic processing including complex procedures </a:t>
            </a:r>
          </a:p>
          <a:p>
            <a:pPr eaLnBrk="1" hangingPunct="1">
              <a:buFont typeface="Monotype Sorts" charset="0"/>
              <a:buChar char="/"/>
              <a:defRPr/>
            </a:pPr>
            <a:r>
              <a:rPr lang="en-US" altLang="ja-JP" sz="2800" dirty="0"/>
              <a:t>Automatic producing important diagrams</a:t>
            </a:r>
            <a:endParaRPr lang="ja-JP" altLang="en-US" sz="2800" dirty="0"/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4DD1554-D160-114A-80B8-E478E0C62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850" y="1371600"/>
            <a:ext cx="8640763" cy="617538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ja-JP" sz="3600" dirty="0"/>
              <a:t>Preparation for </a:t>
            </a:r>
            <a:r>
              <a:rPr lang="en-US" altLang="ja-JP" sz="3600" dirty="0" err="1"/>
              <a:t>ParselTongue</a:t>
            </a:r>
            <a:r>
              <a:rPr lang="en-US" altLang="ja-JP" sz="3600" dirty="0"/>
              <a:t> </a:t>
            </a:r>
            <a:endParaRPr lang="ja-JP" altLang="en-US" sz="3600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925FE00-9A2C-B64F-ADBB-64EFB2EA45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4325" y="2060575"/>
            <a:ext cx="8505825" cy="403225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ja-JP" sz="2800" dirty="0"/>
              <a:t>Installation of </a:t>
            </a:r>
            <a:r>
              <a:rPr lang="en-US" altLang="ja-JP" sz="2800" dirty="0" err="1"/>
              <a:t>ParselTongue</a:t>
            </a:r>
            <a:r>
              <a:rPr lang="en-US" altLang="ja-JP" sz="2800" dirty="0"/>
              <a:t> 				(FORTRAN modules and libraries)</a:t>
            </a:r>
          </a:p>
          <a:p>
            <a:pPr eaLnBrk="1" hangingPunct="1">
              <a:defRPr/>
            </a:pPr>
            <a:r>
              <a:rPr lang="en-US" altLang="ja-JP" sz="2800" dirty="0" err="1"/>
              <a:t>ParselTongue</a:t>
            </a:r>
            <a:r>
              <a:rPr lang="en-US" altLang="ja-JP" sz="2800" dirty="0"/>
              <a:t> scripts and their input files</a:t>
            </a:r>
          </a:p>
          <a:p>
            <a:pPr lvl="1" eaLnBrk="1" hangingPunct="1">
              <a:defRPr/>
            </a:pPr>
            <a:r>
              <a:rPr lang="en-US" altLang="ja-JP" sz="2400" dirty="0" err="1"/>
              <a:t>EAVN.py</a:t>
            </a:r>
            <a:r>
              <a:rPr lang="en-US" altLang="ja-JP" sz="2400" dirty="0"/>
              <a:t>,  </a:t>
            </a:r>
            <a:r>
              <a:rPr lang="en-US" altLang="ja-JP" sz="2400" dirty="0" err="1"/>
              <a:t>MCAL.py</a:t>
            </a:r>
            <a:r>
              <a:rPr lang="en-US" altLang="ja-JP" sz="2400" dirty="0"/>
              <a:t>,  </a:t>
            </a:r>
            <a:r>
              <a:rPr lang="en-US" altLang="ja-JP" sz="2400" dirty="0" err="1"/>
              <a:t>MMAP.py</a:t>
            </a:r>
            <a:endParaRPr lang="en-US" altLang="ja-JP" sz="2400" dirty="0"/>
          </a:p>
          <a:p>
            <a:pPr lvl="1" eaLnBrk="1" hangingPunct="1">
              <a:defRPr/>
            </a:pPr>
            <a:r>
              <a:rPr lang="en-US" altLang="ja-JP" sz="2400" dirty="0" err="1"/>
              <a:t>eavn.inp</a:t>
            </a:r>
            <a:r>
              <a:rPr lang="en-US" altLang="ja-JP" sz="2400" dirty="0"/>
              <a:t>, </a:t>
            </a:r>
            <a:r>
              <a:rPr lang="en-US" altLang="ja-JP" sz="2400" dirty="0" err="1"/>
              <a:t>mcal.py</a:t>
            </a:r>
            <a:r>
              <a:rPr lang="en-US" altLang="ja-JP" sz="2400" dirty="0"/>
              <a:t>,  </a:t>
            </a:r>
            <a:r>
              <a:rPr lang="en-US" altLang="ja-JP" sz="2400" dirty="0" err="1"/>
              <a:t>mmap.py</a:t>
            </a:r>
            <a:r>
              <a:rPr lang="en-US" altLang="ja-JP" sz="2400" dirty="0"/>
              <a:t> </a:t>
            </a:r>
            <a:r>
              <a:rPr lang="en-US" altLang="ja-JP" sz="2400" dirty="0">
                <a:sym typeface="Wingdings" pitchFamily="2" charset="2"/>
              </a:rPr>
              <a:t>(change file names)</a:t>
            </a:r>
          </a:p>
          <a:p>
            <a:pPr eaLnBrk="1" hangingPunct="1">
              <a:defRPr/>
            </a:pPr>
            <a:r>
              <a:rPr lang="en-US" altLang="ja-JP" sz="2800" dirty="0">
                <a:sym typeface="Wingdings" pitchFamily="2" charset="2"/>
              </a:rPr>
              <a:t>Data</a:t>
            </a:r>
          </a:p>
          <a:p>
            <a:pPr lvl="1" eaLnBrk="1" hangingPunct="1">
              <a:defRPr/>
            </a:pPr>
            <a:r>
              <a:rPr lang="en-US" altLang="ja-JP" sz="2400" dirty="0">
                <a:sym typeface="Wingdings" pitchFamily="2" charset="2"/>
              </a:rPr>
              <a:t>FITS (name: [project code].fits[x], x=1,2,3, …)</a:t>
            </a:r>
          </a:p>
          <a:p>
            <a:pPr lvl="1" eaLnBrk="1" hangingPunct="1">
              <a:defRPr/>
            </a:pPr>
            <a:r>
              <a:rPr lang="en-US" altLang="ja-JP" sz="2400" dirty="0">
                <a:sym typeface="Wingdings" pitchFamily="2" charset="2"/>
              </a:rPr>
              <a:t>.ANTAB file ([project code].</a:t>
            </a:r>
            <a:r>
              <a:rPr lang="en-US" altLang="ja-JP" sz="2400" dirty="0" err="1">
                <a:sym typeface="Wingdings" pitchFamily="2" charset="2"/>
              </a:rPr>
              <a:t>antab</a:t>
            </a:r>
            <a:r>
              <a:rPr lang="en-US" altLang="ja-JP" sz="2400" dirty="0">
                <a:sym typeface="Wingdings" pitchFamily="2" charset="2"/>
              </a:rPr>
              <a:t>)  </a:t>
            </a:r>
            <a:r>
              <a:rPr lang="en-US" altLang="ja-JP" sz="2000" dirty="0">
                <a:sym typeface="Wingdings" pitchFamily="2" charset="2"/>
              </a:rPr>
              <a:t>(TY/GC table)</a:t>
            </a:r>
            <a:endParaRPr lang="en-US" altLang="ja-JP" sz="2400" dirty="0">
              <a:sym typeface="Wingdings" pitchFamily="2" charset="2"/>
            </a:endParaRPr>
          </a:p>
          <a:p>
            <a:pPr lvl="1" eaLnBrk="1" hangingPunct="1">
              <a:defRPr/>
            </a:pPr>
            <a:r>
              <a:rPr lang="en-US" altLang="ja-JP" sz="2400" dirty="0">
                <a:sym typeface="Wingdings" pitchFamily="2" charset="2"/>
              </a:rPr>
              <a:t>Flag file ([project code].</a:t>
            </a:r>
            <a:r>
              <a:rPr lang="en-US" altLang="ja-JP" sz="2400" dirty="0" err="1">
                <a:sym typeface="Wingdings" pitchFamily="2" charset="2"/>
              </a:rPr>
              <a:t>uvflg</a:t>
            </a:r>
            <a:r>
              <a:rPr lang="en-US" altLang="ja-JP" sz="2400" dirty="0">
                <a:sym typeface="Wingdings" pitchFamily="2" charset="2"/>
              </a:rPr>
              <a:t> ) FG table</a:t>
            </a:r>
          </a:p>
          <a:p>
            <a:pPr lvl="1" eaLnBrk="1" hangingPunct="1">
              <a:defRPr/>
            </a:pPr>
            <a:r>
              <a:rPr lang="en-US" altLang="ja-JP" sz="2400" dirty="0">
                <a:sym typeface="Wingdings" pitchFamily="2" charset="2"/>
              </a:rPr>
              <a:t>Calibration files for VERA (delay tracking, 2B-cal)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>
            <a:extLst>
              <a:ext uri="{FF2B5EF4-FFF2-40B4-BE49-F238E27FC236}">
                <a16:creationId xmlns:a16="http://schemas.microsoft.com/office/drawing/2014/main" id="{9F7897FF-6059-8C44-82FB-CEFBC0AC0B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371600"/>
            <a:ext cx="7772400" cy="914400"/>
          </a:xfrm>
        </p:spPr>
        <p:txBody>
          <a:bodyPr/>
          <a:lstStyle/>
          <a:p>
            <a:pPr eaLnBrk="1" hangingPunct="1">
              <a:defRPr/>
            </a:pPr>
            <a:r>
              <a:rPr kumimoji="0" lang="ja-JP" altLang="en-US" sz="2800"/>
              <a:t>取得データのファイル名変更</a:t>
            </a:r>
            <a:r>
              <a:rPr kumimoji="0" lang="en-US" altLang="ja-JP" sz="2800" dirty="0"/>
              <a:t> (mv </a:t>
            </a:r>
            <a:r>
              <a:rPr kumimoji="0" lang="ja-JP" altLang="en-US" sz="2800"/>
              <a:t>コマンド）</a:t>
            </a:r>
            <a:endParaRPr kumimoji="0" lang="en-US" altLang="ja-JP" sz="3200" dirty="0"/>
          </a:p>
        </p:txBody>
      </p:sp>
      <p:sp>
        <p:nvSpPr>
          <p:cNvPr id="117763" name="Rectangle 3">
            <a:extLst>
              <a:ext uri="{FF2B5EF4-FFF2-40B4-BE49-F238E27FC236}">
                <a16:creationId xmlns:a16="http://schemas.microsoft.com/office/drawing/2014/main" id="{7DB2B644-12A1-A642-A64C-9D7778633E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0113" y="2133600"/>
            <a:ext cx="7920037" cy="3887788"/>
          </a:xfrm>
        </p:spPr>
        <p:txBody>
          <a:bodyPr/>
          <a:lstStyle/>
          <a:p>
            <a:pPr marL="0" indent="0" algn="ctr" eaLnBrk="1" hangingPunct="1">
              <a:buFont typeface="Monotype Sorts" pitchFamily="2" charset="2"/>
              <a:buNone/>
              <a:defRPr/>
            </a:pPr>
            <a:r>
              <a:rPr kumimoji="0" lang="ja-JP" altLang="en-US" sz="2000"/>
              <a:t>パイプライン処理で必須（ファイル名フォーマットが決まっている）</a:t>
            </a:r>
            <a:endParaRPr kumimoji="0" lang="en-US" altLang="ja-JP" sz="2000" dirty="0"/>
          </a:p>
          <a:p>
            <a:pPr marL="0" indent="0" algn="ctr" eaLnBrk="1" hangingPunct="1">
              <a:buFont typeface="Monotype Sorts" pitchFamily="2" charset="2"/>
              <a:buNone/>
              <a:defRPr/>
            </a:pPr>
            <a:endParaRPr kumimoji="0" lang="en-US" altLang="ja-JP" sz="2000" dirty="0"/>
          </a:p>
          <a:p>
            <a:pPr marL="0" indent="0" algn="ctr" eaLnBrk="1" hangingPunct="1">
              <a:buFont typeface="Monotype Sorts" pitchFamily="2" charset="2"/>
              <a:buNone/>
              <a:defRPr/>
            </a:pPr>
            <a:r>
              <a:rPr kumimoji="0" lang="ja-JP" altLang="en-US" sz="2000"/>
              <a:t>観測コード</a:t>
            </a:r>
            <a:r>
              <a:rPr kumimoji="0" lang="en-US" altLang="ja-JP" sz="2000" dirty="0"/>
              <a:t>: r15132a </a:t>
            </a:r>
            <a:r>
              <a:rPr kumimoji="0" lang="ja-JP" altLang="en-US" sz="2000"/>
              <a:t>の場合</a:t>
            </a:r>
            <a:r>
              <a:rPr kumimoji="0" lang="en-US" altLang="ja-JP" sz="2000" dirty="0"/>
              <a:t> </a:t>
            </a:r>
            <a:r>
              <a:rPr kumimoji="0" lang="en-US" altLang="ja-JP" sz="2000" dirty="0">
                <a:sym typeface="Wingdings" pitchFamily="2" charset="2"/>
              </a:rPr>
              <a:t> VERA A/B-beam</a:t>
            </a:r>
            <a:r>
              <a:rPr kumimoji="0" lang="ja-JP" altLang="en-US" sz="2000">
                <a:sym typeface="Wingdings" pitchFamily="2" charset="2"/>
              </a:rPr>
              <a:t>それぞれコードを</a:t>
            </a:r>
            <a:endParaRPr kumimoji="0" lang="en-US" altLang="ja-JP" sz="2000" dirty="0">
              <a:sym typeface="Wingdings" pitchFamily="2" charset="2"/>
            </a:endParaRPr>
          </a:p>
          <a:p>
            <a:pPr marL="0" indent="0" algn="ctr" eaLnBrk="1" hangingPunct="1">
              <a:buFont typeface="Monotype Sorts" pitchFamily="2" charset="2"/>
              <a:buNone/>
              <a:defRPr/>
            </a:pPr>
            <a:r>
              <a:rPr kumimoji="0" lang="en-US" altLang="ja-JP" sz="2000" dirty="0">
                <a:sym typeface="Wingdings" pitchFamily="2" charset="2"/>
              </a:rPr>
              <a:t> r15132a_A, r15132a_B</a:t>
            </a:r>
            <a:r>
              <a:rPr kumimoji="0" lang="ja-JP" altLang="en-US" sz="2000">
                <a:sym typeface="Wingdings" pitchFamily="2" charset="2"/>
              </a:rPr>
              <a:t>とする</a:t>
            </a:r>
            <a:endParaRPr kumimoji="0" lang="en-US" altLang="ja-JP" sz="2000" dirty="0"/>
          </a:p>
          <a:p>
            <a:pPr marL="0" indent="0" algn="ctr" eaLnBrk="1" hangingPunct="1">
              <a:buFont typeface="Monotype Sorts" pitchFamily="2" charset="2"/>
              <a:buNone/>
              <a:defRPr/>
            </a:pPr>
            <a:endParaRPr kumimoji="0" lang="en-US" altLang="ja-JP" sz="2000" dirty="0"/>
          </a:p>
          <a:p>
            <a:pPr eaLnBrk="1" hangingPunct="1">
              <a:defRPr/>
            </a:pPr>
            <a:r>
              <a:rPr kumimoji="0" lang="en-US" altLang="ja-JP" sz="2000" dirty="0"/>
              <a:t>FITS</a:t>
            </a:r>
          </a:p>
          <a:p>
            <a:pPr marL="0" indent="0" eaLnBrk="1" hangingPunct="1">
              <a:buFont typeface="Monotype Sorts" pitchFamily="2" charset="2"/>
              <a:buNone/>
              <a:defRPr/>
            </a:pPr>
            <a:r>
              <a:rPr kumimoji="0" lang="en-US" altLang="ja-JP" sz="1800" dirty="0"/>
              <a:t>R15132A.A.NO </a:t>
            </a:r>
            <a:r>
              <a:rPr kumimoji="0" lang="en-US" altLang="ja-JP" sz="1800" dirty="0">
                <a:solidFill>
                  <a:schemeClr val="folHlink"/>
                </a:solidFill>
              </a:rPr>
              <a:t>[1,2,3]</a:t>
            </a:r>
            <a:r>
              <a:rPr kumimoji="0" lang="en-US" altLang="ja-JP" sz="1800" dirty="0"/>
              <a:t>.FITS.1 </a:t>
            </a:r>
            <a:r>
              <a:rPr kumimoji="0" lang="en-US" altLang="ja-JP" sz="1800" dirty="0">
                <a:sym typeface="Wingdings" pitchFamily="2" charset="2"/>
              </a:rPr>
              <a:t></a:t>
            </a:r>
            <a:r>
              <a:rPr kumimoji="0" lang="en-US" altLang="ja-JP" sz="1800" dirty="0">
                <a:solidFill>
                  <a:schemeClr val="folHlink"/>
                </a:solidFill>
                <a:sym typeface="Wingdings" pitchFamily="2" charset="2"/>
              </a:rPr>
              <a:t> </a:t>
            </a:r>
            <a:r>
              <a:rPr kumimoji="0" lang="en-US" altLang="ja-JP" sz="1800" dirty="0"/>
              <a:t>r15132a_A.FITS</a:t>
            </a:r>
            <a:r>
              <a:rPr kumimoji="0" lang="en-US" altLang="ja-JP" sz="1800" dirty="0">
                <a:solidFill>
                  <a:schemeClr val="folHlink"/>
                </a:solidFill>
              </a:rPr>
              <a:t>[1,2,3</a:t>
            </a:r>
            <a:r>
              <a:rPr kumimoji="0" lang="en-US" altLang="ja-JP" sz="1600" dirty="0">
                <a:solidFill>
                  <a:schemeClr val="folHlink"/>
                </a:solidFill>
              </a:rPr>
              <a:t>]</a:t>
            </a:r>
          </a:p>
          <a:p>
            <a:pPr marL="0" indent="0" algn="r" eaLnBrk="1" hangingPunct="1">
              <a:buFont typeface="Monotype Sorts" pitchFamily="2" charset="2"/>
              <a:buNone/>
              <a:defRPr/>
            </a:pPr>
            <a:r>
              <a:rPr kumimoji="0" lang="en-US" altLang="ja-JP" sz="1600" dirty="0">
                <a:solidFill>
                  <a:schemeClr val="folHlink"/>
                </a:solidFill>
              </a:rPr>
              <a:t>  (</a:t>
            </a:r>
            <a:r>
              <a:rPr kumimoji="0" lang="ja-JP" altLang="en-US" sz="1600">
                <a:solidFill>
                  <a:schemeClr val="folHlink"/>
                </a:solidFill>
              </a:rPr>
              <a:t>最後に通し番号をつける）</a:t>
            </a:r>
            <a:endParaRPr kumimoji="0" lang="en-US" altLang="ja-JP" sz="1800" dirty="0">
              <a:solidFill>
                <a:schemeClr val="folHlink"/>
              </a:solidFill>
            </a:endParaRPr>
          </a:p>
          <a:p>
            <a:pPr eaLnBrk="1" hangingPunct="1">
              <a:defRPr/>
            </a:pPr>
            <a:r>
              <a:rPr kumimoji="0" lang="en-US" altLang="ja-JP" sz="1800" i="1" dirty="0" err="1"/>
              <a:t>T</a:t>
            </a:r>
            <a:r>
              <a:rPr kumimoji="0" lang="en-US" altLang="ja-JP" sz="1800" baseline="-25000" dirty="0" err="1"/>
              <a:t>sys</a:t>
            </a:r>
            <a:r>
              <a:rPr kumimoji="0" lang="en-US" altLang="ja-JP" sz="1800" dirty="0"/>
              <a:t>, antenna gains   VERA</a:t>
            </a:r>
            <a:r>
              <a:rPr kumimoji="0" lang="ja-JP" altLang="en-US" sz="1800"/>
              <a:t>の場合は</a:t>
            </a:r>
            <a:r>
              <a:rPr kumimoji="0" lang="en-US" altLang="ja-JP" sz="1800" dirty="0"/>
              <a:t>FITS</a:t>
            </a:r>
            <a:r>
              <a:rPr kumimoji="0" lang="ja-JP" altLang="en-US" sz="1800"/>
              <a:t>にくっついているはず</a:t>
            </a:r>
            <a:endParaRPr kumimoji="0" lang="en-US" altLang="ja-JP" sz="1800" dirty="0"/>
          </a:p>
          <a:p>
            <a:pPr marL="0" indent="0" eaLnBrk="1" hangingPunct="1">
              <a:buFont typeface="Monotype Sorts" pitchFamily="2" charset="2"/>
              <a:buNone/>
              <a:defRPr/>
            </a:pPr>
            <a:r>
              <a:rPr kumimoji="0" lang="en-US" altLang="ja-JP" sz="1800" dirty="0">
                <a:sym typeface="Wingdings" pitchFamily="2" charset="2"/>
              </a:rPr>
              <a:t>							 r15132a_A.antab</a:t>
            </a:r>
          </a:p>
          <a:p>
            <a:pPr eaLnBrk="1" hangingPunct="1">
              <a:defRPr/>
            </a:pPr>
            <a:r>
              <a:rPr kumimoji="0" lang="en-US" altLang="ja-JP" sz="1800" dirty="0">
                <a:sym typeface="Wingdings" pitchFamily="2" charset="2"/>
              </a:rPr>
              <a:t>Flag file    r15132a_A.uvflg,  r15132a_A.chflag </a:t>
            </a:r>
          </a:p>
          <a:p>
            <a:pPr marL="0" indent="0" algn="r" eaLnBrk="1" hangingPunct="1">
              <a:buFont typeface="Monotype Sorts" pitchFamily="2" charset="2"/>
              <a:buNone/>
              <a:defRPr/>
            </a:pPr>
            <a:r>
              <a:rPr kumimoji="0" lang="en-US" altLang="ja-JP" sz="1800" dirty="0">
                <a:sym typeface="Wingdings" pitchFamily="2" charset="2"/>
              </a:rPr>
              <a:t>(band edge </a:t>
            </a:r>
            <a:r>
              <a:rPr kumimoji="0" lang="ja-JP" altLang="en-US" sz="1800">
                <a:sym typeface="Wingdings" pitchFamily="2" charset="2"/>
              </a:rPr>
              <a:t>用、自作）</a:t>
            </a:r>
            <a:endParaRPr kumimoji="0" lang="en-US" altLang="ja-JP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halkboard">
  <a:themeElements>
    <a:clrScheme name="Chalkboard 1">
      <a:dk1>
        <a:srgbClr val="808080"/>
      </a:dk1>
      <a:lt1>
        <a:srgbClr val="FFFFFF"/>
      </a:lt1>
      <a:dk2>
        <a:srgbClr val="5C8564"/>
      </a:dk2>
      <a:lt2>
        <a:srgbClr val="FFFFFF"/>
      </a:lt2>
      <a:accent1>
        <a:srgbClr val="86A1BF"/>
      </a:accent1>
      <a:accent2>
        <a:srgbClr val="FF6666"/>
      </a:accent2>
      <a:accent3>
        <a:srgbClr val="B5C2B8"/>
      </a:accent3>
      <a:accent4>
        <a:srgbClr val="DADADA"/>
      </a:accent4>
      <a:accent5>
        <a:srgbClr val="C3CDDC"/>
      </a:accent5>
      <a:accent6>
        <a:srgbClr val="E75C5C"/>
      </a:accent6>
      <a:hlink>
        <a:srgbClr val="80FF00"/>
      </a:hlink>
      <a:folHlink>
        <a:srgbClr val="FFFF66"/>
      </a:folHlink>
    </a:clrScheme>
    <a:fontScheme name="Chalkboard">
      <a:majorFont>
        <a:latin typeface="Comic Sans MS"/>
        <a:ea typeface="ＭＳ Ｐゴシック"/>
        <a:cs typeface="ＭＳ Ｐゴシック"/>
      </a:majorFont>
      <a:minorFont>
        <a:latin typeface="Comic Sans MS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Comic Sans MS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Comic Sans MS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Chalkboard 1">
        <a:dk1>
          <a:srgbClr val="808080"/>
        </a:dk1>
        <a:lt1>
          <a:srgbClr val="FFFFFF"/>
        </a:lt1>
        <a:dk2>
          <a:srgbClr val="5C8564"/>
        </a:dk2>
        <a:lt2>
          <a:srgbClr val="FFFFFF"/>
        </a:lt2>
        <a:accent1>
          <a:srgbClr val="86A1BF"/>
        </a:accent1>
        <a:accent2>
          <a:srgbClr val="FF6666"/>
        </a:accent2>
        <a:accent3>
          <a:srgbClr val="B5C2B8"/>
        </a:accent3>
        <a:accent4>
          <a:srgbClr val="DADADA"/>
        </a:accent4>
        <a:accent5>
          <a:srgbClr val="C3CDDC"/>
        </a:accent5>
        <a:accent6>
          <a:srgbClr val="E75C5C"/>
        </a:accent6>
        <a:hlink>
          <a:srgbClr val="80FF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AIPS-practice-2021jun" id="{C9C92E58-AD32-5243-9BC3-A9541915DAA8}" vid="{6EB6BE73-D0B5-804D-A13E-59EE7F6D161A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Chalkboard</Template>
  <TotalTime>1</TotalTime>
  <Words>8510</Words>
  <Application>Microsoft Macintosh PowerPoint</Application>
  <PresentationFormat>画面に合わせる (4:3)</PresentationFormat>
  <Paragraphs>904</Paragraphs>
  <Slides>81</Slides>
  <Notes>67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81</vt:i4>
      </vt:variant>
    </vt:vector>
  </HeadingPairs>
  <TitlesOfParts>
    <vt:vector size="89" baseType="lpstr">
      <vt:lpstr>ＭＳ Ｐゴシック</vt:lpstr>
      <vt:lpstr>ヒラギノ角ゴ Pro W3</vt:lpstr>
      <vt:lpstr>Arial</vt:lpstr>
      <vt:lpstr>Comic Sans MS</vt:lpstr>
      <vt:lpstr>Lucida Grande</vt:lpstr>
      <vt:lpstr>Monotype Sorts</vt:lpstr>
      <vt:lpstr>Wingdings</vt:lpstr>
      <vt:lpstr>Chalkboard</vt:lpstr>
      <vt:lpstr>AIPS チュートリアル</vt:lpstr>
      <vt:lpstr>AIPS講習会の目標</vt:lpstr>
      <vt:lpstr>AIPS講習会参加条件</vt:lpstr>
      <vt:lpstr>こういう像を 描きます。</vt:lpstr>
      <vt:lpstr>AIPS 講習会予定  1/2</vt:lpstr>
      <vt:lpstr>AIPS 講習会予定  2/2</vt:lpstr>
      <vt:lpstr>まずは準備が必要: 作業環境</vt:lpstr>
      <vt:lpstr>まずは準備が必要： データ・情報収集</vt:lpstr>
      <vt:lpstr>取得データのファイル名変更 (mv コマンド）</vt:lpstr>
      <vt:lpstr>AIPS起動 (自分のPCで起動する場合は水色のみ） </vt:lpstr>
      <vt:lpstr>AIPSの終了</vt:lpstr>
      <vt:lpstr>対話方式ソフトウェアを使ったデータ分析の鉄則</vt:lpstr>
      <vt:lpstr>AIPS POPSにおける入出力のルール</vt:lpstr>
      <vt:lpstr>AIPSの基本動作</vt:lpstr>
      <vt:lpstr>AIPS中のデータの取り扱い</vt:lpstr>
      <vt:lpstr>AIPS中データの取り扱い</vt:lpstr>
      <vt:lpstr>AIPS中データの取り扱い</vt:lpstr>
      <vt:lpstr>メッセージを出力させる</vt:lpstr>
      <vt:lpstr>データの読み込み: FITLD</vt:lpstr>
      <vt:lpstr>PowerPoint プレゼンテーション</vt:lpstr>
      <vt:lpstr>複数 UV dataの結合: DBCON （FITS　files を分割して読み込んだ場合）</vt:lpstr>
      <vt:lpstr>昔のVERAデータ</vt:lpstr>
      <vt:lpstr>Visibility data の並び替え: MSORT</vt:lpstr>
      <vt:lpstr>古いVERAデータ： GC tableがない！</vt:lpstr>
      <vt:lpstr>Index (NX), calibration (CL) tablesの作成 : INDXR</vt:lpstr>
      <vt:lpstr>観測全般情報の表示：　LISTR</vt:lpstr>
      <vt:lpstr>PRTAN: 観測局位置・EOP情報</vt:lpstr>
      <vt:lpstr>VERA FITSデータの提供は観測１カ月（〜数カ月）後</vt:lpstr>
      <vt:lpstr>データ表示</vt:lpstr>
      <vt:lpstr>POSSM</vt:lpstr>
      <vt:lpstr>VPLOT</vt:lpstr>
      <vt:lpstr>UVPLT</vt:lpstr>
      <vt:lpstr>Data calibration strategy</vt:lpstr>
      <vt:lpstr>Data flagging (1/2)</vt:lpstr>
      <vt:lpstr>Initial data calibration</vt:lpstr>
      <vt:lpstr>Initial data calibration</vt:lpstr>
      <vt:lpstr>Amplitude calibration (1) : ANTAB/APCAL</vt:lpstr>
      <vt:lpstr>veratsys の実行</vt:lpstr>
      <vt:lpstr>Amplitude calibration (1) : ANTAB/APCAL</vt:lpstr>
      <vt:lpstr>システム雑音温度のプロット</vt:lpstr>
      <vt:lpstr>Fringe fitting　(for calibrator)</vt:lpstr>
      <vt:lpstr>Fringe fitting (for calibrator)</vt:lpstr>
      <vt:lpstr>Fringe fitting (for calibrator)</vt:lpstr>
      <vt:lpstr>Bandpass response calibration</vt:lpstr>
      <vt:lpstr>Velocity tracking for a maser source</vt:lpstr>
      <vt:lpstr>SETJY /CVEL</vt:lpstr>
      <vt:lpstr>Reference (velocity) channelの選択</vt:lpstr>
      <vt:lpstr>高度な振幅較正法：Template spectrum method</vt:lpstr>
      <vt:lpstr>Template spectrum の選択</vt:lpstr>
      <vt:lpstr>Total power spectraの切り出し</vt:lpstr>
      <vt:lpstr>Gain curve solutions</vt:lpstr>
      <vt:lpstr>Reference (velocity) channelの選択</vt:lpstr>
      <vt:lpstr>Interactive flagging</vt:lpstr>
      <vt:lpstr>Before fringe fitting with the maser source</vt:lpstr>
      <vt:lpstr>Special note:  Fringe fitting for a faint continuum source</vt:lpstr>
      <vt:lpstr>Fringe fitting for a maser source</vt:lpstr>
      <vt:lpstr>Apply maser FRING solutions to all IFs</vt:lpstr>
      <vt:lpstr>Self-calibration for the maser source</vt:lpstr>
      <vt:lpstr>Trial imaging</vt:lpstr>
      <vt:lpstr>Trial imaging (automatic)</vt:lpstr>
      <vt:lpstr>Contour map</vt:lpstr>
      <vt:lpstr>Self calibration (1)</vt:lpstr>
      <vt:lpstr>Self calibration (1)</vt:lpstr>
      <vt:lpstr>Self calibration (2)</vt:lpstr>
      <vt:lpstr>PowerPoint プレゼンテーション</vt:lpstr>
      <vt:lpstr>Final iteration in self-calibration</vt:lpstr>
      <vt:lpstr>Self-calibration解のコピー</vt:lpstr>
      <vt:lpstr>Searching for maser spots in a wide field</vt:lpstr>
      <vt:lpstr>Making an image cube</vt:lpstr>
      <vt:lpstr>メーザースポットパラメータの抽出</vt:lpstr>
      <vt:lpstr>TV server 画面上カラー像の印刷</vt:lpstr>
      <vt:lpstr>Extension tableの削除</vt:lpstr>
      <vt:lpstr>トラブルシューティング</vt:lpstr>
      <vt:lpstr>トラブルシューティング</vt:lpstr>
      <vt:lpstr>トラブルシューティング</vt:lpstr>
      <vt:lpstr>トラブルシューティング</vt:lpstr>
      <vt:lpstr>トラブルシューティング</vt:lpstr>
      <vt:lpstr>VERA dual-beam astrometry</vt:lpstr>
      <vt:lpstr>Calibration data for VERA astrometry</vt:lpstr>
      <vt:lpstr>ParselTongue pipeline processing</vt:lpstr>
      <vt:lpstr>Preparation for ParselTongue 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AIPS チュートリアル</dc:title>
  <dc:creator>Hiroshi Imai</dc:creator>
  <cp:lastModifiedBy>Hiroshi Imai</cp:lastModifiedBy>
  <cp:revision>1</cp:revision>
  <dcterms:created xsi:type="dcterms:W3CDTF">2021-07-10T07:21:48Z</dcterms:created>
  <dcterms:modified xsi:type="dcterms:W3CDTF">2021-07-10T07:23:47Z</dcterms:modified>
</cp:coreProperties>
</file>